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56" r:id="rId2"/>
    <p:sldId id="270" r:id="rId3"/>
    <p:sldId id="289" r:id="rId4"/>
    <p:sldId id="258" r:id="rId5"/>
    <p:sldId id="293" r:id="rId6"/>
    <p:sldId id="292" r:id="rId7"/>
    <p:sldId id="281" r:id="rId8"/>
    <p:sldId id="271" r:id="rId9"/>
    <p:sldId id="263" r:id="rId10"/>
    <p:sldId id="279" r:id="rId11"/>
    <p:sldId id="272" r:id="rId12"/>
    <p:sldId id="280" r:id="rId13"/>
    <p:sldId id="291" r:id="rId14"/>
    <p:sldId id="282" r:id="rId15"/>
    <p:sldId id="273" r:id="rId16"/>
    <p:sldId id="288" r:id="rId17"/>
    <p:sldId id="286" r:id="rId18"/>
    <p:sldId id="274" r:id="rId19"/>
    <p:sldId id="267" r:id="rId20"/>
    <p:sldId id="276" r:id="rId21"/>
    <p:sldId id="287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ECC"/>
    <a:srgbClr val="E7DDEC"/>
    <a:srgbClr val="E1EDFD"/>
    <a:srgbClr val="DDEDDD"/>
    <a:srgbClr val="404040"/>
    <a:srgbClr val="FFE6CC"/>
    <a:srgbClr val="B4B4B4"/>
    <a:srgbClr val="FFF2CC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5F489D-0397-4B85-B447-82066F43B5BC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DDD98AF1-06F6-4A88-BBB6-21B9A89BC9AD}">
      <dgm:prSet phldrT="[Text]"/>
      <dgm:spPr>
        <a:solidFill>
          <a:srgbClr val="404040"/>
        </a:solidFill>
      </dgm:spPr>
      <dgm:t>
        <a:bodyPr/>
        <a:lstStyle/>
        <a:p>
          <a:r>
            <a:rPr lang="de-DE" dirty="0"/>
            <a:t>Standards &amp; Normen evaluieren</a:t>
          </a:r>
        </a:p>
      </dgm:t>
    </dgm:pt>
    <dgm:pt modelId="{C709AB06-0E90-4839-8F22-5EC73ED5785F}" type="parTrans" cxnId="{793E5711-667B-4915-A32D-E1F86840E71F}">
      <dgm:prSet/>
      <dgm:spPr/>
      <dgm:t>
        <a:bodyPr/>
        <a:lstStyle/>
        <a:p>
          <a:endParaRPr lang="de-DE"/>
        </a:p>
      </dgm:t>
    </dgm:pt>
    <dgm:pt modelId="{56DEE5AB-B8CE-4D5F-A71D-226D06E111B5}" type="sibTrans" cxnId="{793E5711-667B-4915-A32D-E1F86840E71F}">
      <dgm:prSet/>
      <dgm:spPr/>
      <dgm:t>
        <a:bodyPr/>
        <a:lstStyle/>
        <a:p>
          <a:endParaRPr lang="de-DE"/>
        </a:p>
      </dgm:t>
    </dgm:pt>
    <dgm:pt modelId="{7ACF0081-A2D4-417A-9B66-A691F4240EB0}">
      <dgm:prSet phldrT="[Text]"/>
      <dgm:spPr>
        <a:solidFill>
          <a:srgbClr val="404040"/>
        </a:solidFill>
      </dgm:spPr>
      <dgm:t>
        <a:bodyPr/>
        <a:lstStyle/>
        <a:p>
          <a:r>
            <a:rPr lang="de-DE" dirty="0"/>
            <a:t>Klassifizierungsmodell ableiten</a:t>
          </a:r>
        </a:p>
      </dgm:t>
    </dgm:pt>
    <dgm:pt modelId="{134D3912-81E0-4255-9D32-B43C5F00C406}" type="parTrans" cxnId="{9E7C8995-B9A0-4B81-80B9-05CCA913E639}">
      <dgm:prSet/>
      <dgm:spPr/>
      <dgm:t>
        <a:bodyPr/>
        <a:lstStyle/>
        <a:p>
          <a:endParaRPr lang="de-DE"/>
        </a:p>
      </dgm:t>
    </dgm:pt>
    <dgm:pt modelId="{A1977543-EA06-4427-835D-F5DA75048C23}" type="sibTrans" cxnId="{9E7C8995-B9A0-4B81-80B9-05CCA913E639}">
      <dgm:prSet/>
      <dgm:spPr/>
      <dgm:t>
        <a:bodyPr/>
        <a:lstStyle/>
        <a:p>
          <a:endParaRPr lang="de-DE"/>
        </a:p>
      </dgm:t>
    </dgm:pt>
    <dgm:pt modelId="{13CC8079-D677-4BA9-B000-3AB3B7C500FF}">
      <dgm:prSet phldrT="[Text]"/>
      <dgm:spPr>
        <a:solidFill>
          <a:srgbClr val="404040"/>
        </a:solidFill>
      </dgm:spPr>
      <dgm:t>
        <a:bodyPr/>
        <a:lstStyle/>
        <a:p>
          <a:r>
            <a:rPr lang="de-DE" dirty="0"/>
            <a:t>Anforderungsanalyse durchführen</a:t>
          </a:r>
        </a:p>
      </dgm:t>
    </dgm:pt>
    <dgm:pt modelId="{9E9C42A0-D8FB-4DBC-A46B-CCA746F2262C}" type="parTrans" cxnId="{878D7C7E-38C8-40C3-95DF-5053EFB6AF76}">
      <dgm:prSet/>
      <dgm:spPr/>
      <dgm:t>
        <a:bodyPr/>
        <a:lstStyle/>
        <a:p>
          <a:endParaRPr lang="de-DE"/>
        </a:p>
      </dgm:t>
    </dgm:pt>
    <dgm:pt modelId="{C43062B2-2E43-4E3B-B394-791A3AC3949C}" type="sibTrans" cxnId="{878D7C7E-38C8-40C3-95DF-5053EFB6AF76}">
      <dgm:prSet/>
      <dgm:spPr/>
      <dgm:t>
        <a:bodyPr/>
        <a:lstStyle/>
        <a:p>
          <a:endParaRPr lang="de-DE"/>
        </a:p>
      </dgm:t>
    </dgm:pt>
    <dgm:pt modelId="{F47F5849-9FEF-4238-AE7D-5376765FE97A}">
      <dgm:prSet phldrT="[Text]"/>
      <dgm:spPr>
        <a:solidFill>
          <a:srgbClr val="404040"/>
        </a:solidFill>
      </dgm:spPr>
      <dgm:t>
        <a:bodyPr/>
        <a:lstStyle/>
        <a:p>
          <a:r>
            <a:rPr lang="de-DE" dirty="0"/>
            <a:t>DLT-Relevanz prüfen</a:t>
          </a:r>
        </a:p>
      </dgm:t>
    </dgm:pt>
    <dgm:pt modelId="{8D8F4D76-58D7-4A80-AF6B-D869A3744753}" type="parTrans" cxnId="{188E3D5E-D380-47C2-B939-C243D0E3F498}">
      <dgm:prSet/>
      <dgm:spPr/>
      <dgm:t>
        <a:bodyPr/>
        <a:lstStyle/>
        <a:p>
          <a:endParaRPr lang="de-DE"/>
        </a:p>
      </dgm:t>
    </dgm:pt>
    <dgm:pt modelId="{7C7DA9EC-BD79-48BF-8B46-3CE138646B54}" type="sibTrans" cxnId="{188E3D5E-D380-47C2-B939-C243D0E3F498}">
      <dgm:prSet/>
      <dgm:spPr/>
      <dgm:t>
        <a:bodyPr/>
        <a:lstStyle/>
        <a:p>
          <a:endParaRPr lang="de-DE"/>
        </a:p>
      </dgm:t>
    </dgm:pt>
    <dgm:pt modelId="{102C1A66-7ADF-4E1D-B449-8DC738279286}">
      <dgm:prSet phldrT="[Text]"/>
      <dgm:spPr>
        <a:solidFill>
          <a:srgbClr val="404040"/>
        </a:solidFill>
      </dgm:spPr>
      <dgm:t>
        <a:bodyPr/>
        <a:lstStyle/>
        <a:p>
          <a:r>
            <a:rPr lang="de-DE" dirty="0"/>
            <a:t>Anforderungen transferieren auf DLT</a:t>
          </a:r>
        </a:p>
      </dgm:t>
    </dgm:pt>
    <dgm:pt modelId="{E1A73BE0-65C1-4C3B-9BB3-7A4D423A48D6}" type="parTrans" cxnId="{760F4171-D11B-4698-8FA6-22A8157B316D}">
      <dgm:prSet/>
      <dgm:spPr/>
      <dgm:t>
        <a:bodyPr/>
        <a:lstStyle/>
        <a:p>
          <a:endParaRPr lang="de-DE"/>
        </a:p>
      </dgm:t>
    </dgm:pt>
    <dgm:pt modelId="{CAF67051-9D66-4C6E-B565-3E10B4E1578B}" type="sibTrans" cxnId="{760F4171-D11B-4698-8FA6-22A8157B316D}">
      <dgm:prSet/>
      <dgm:spPr/>
      <dgm:t>
        <a:bodyPr/>
        <a:lstStyle/>
        <a:p>
          <a:endParaRPr lang="de-DE"/>
        </a:p>
      </dgm:t>
    </dgm:pt>
    <dgm:pt modelId="{01674BE1-4ADE-441A-BA15-5B770C2FDB18}" type="pres">
      <dgm:prSet presAssocID="{9D5F489D-0397-4B85-B447-82066F43B5BC}" presName="Name0" presStyleCnt="0">
        <dgm:presLayoutVars>
          <dgm:chMax val="7"/>
          <dgm:chPref val="7"/>
          <dgm:dir/>
        </dgm:presLayoutVars>
      </dgm:prSet>
      <dgm:spPr/>
    </dgm:pt>
    <dgm:pt modelId="{0A2FEDC6-E6E6-46D7-BD3E-ECD966C583CC}" type="pres">
      <dgm:prSet presAssocID="{9D5F489D-0397-4B85-B447-82066F43B5BC}" presName="Name1" presStyleCnt="0"/>
      <dgm:spPr/>
    </dgm:pt>
    <dgm:pt modelId="{FFA75C7F-94E4-4FF6-83FB-62F2768231A2}" type="pres">
      <dgm:prSet presAssocID="{9D5F489D-0397-4B85-B447-82066F43B5BC}" presName="cycle" presStyleCnt="0"/>
      <dgm:spPr/>
    </dgm:pt>
    <dgm:pt modelId="{C428EC49-1F3A-45DD-BF63-AE0BB9422FFF}" type="pres">
      <dgm:prSet presAssocID="{9D5F489D-0397-4B85-B447-82066F43B5BC}" presName="srcNode" presStyleLbl="node1" presStyleIdx="0" presStyleCnt="5"/>
      <dgm:spPr/>
    </dgm:pt>
    <dgm:pt modelId="{13E7E00E-3C07-4665-B08D-63AAAB9907A6}" type="pres">
      <dgm:prSet presAssocID="{9D5F489D-0397-4B85-B447-82066F43B5BC}" presName="conn" presStyleLbl="parChTrans1D2" presStyleIdx="0" presStyleCnt="1"/>
      <dgm:spPr/>
    </dgm:pt>
    <dgm:pt modelId="{AEBDCEC7-7E7B-4FF3-8C5E-C0E68C6A397D}" type="pres">
      <dgm:prSet presAssocID="{9D5F489D-0397-4B85-B447-82066F43B5BC}" presName="extraNode" presStyleLbl="node1" presStyleIdx="0" presStyleCnt="5"/>
      <dgm:spPr/>
    </dgm:pt>
    <dgm:pt modelId="{DBEA028D-5161-45A9-9592-3352B72D86AC}" type="pres">
      <dgm:prSet presAssocID="{9D5F489D-0397-4B85-B447-82066F43B5BC}" presName="dstNode" presStyleLbl="node1" presStyleIdx="0" presStyleCnt="5"/>
      <dgm:spPr/>
    </dgm:pt>
    <dgm:pt modelId="{5E90B046-EBD0-4CDD-BE8B-2D66BF39690B}" type="pres">
      <dgm:prSet presAssocID="{DDD98AF1-06F6-4A88-BBB6-21B9A89BC9AD}" presName="text_1" presStyleLbl="node1" presStyleIdx="0" presStyleCnt="5">
        <dgm:presLayoutVars>
          <dgm:bulletEnabled val="1"/>
        </dgm:presLayoutVars>
      </dgm:prSet>
      <dgm:spPr/>
    </dgm:pt>
    <dgm:pt modelId="{D150976D-7D7A-4A3D-8D8F-833E47B595E5}" type="pres">
      <dgm:prSet presAssocID="{DDD98AF1-06F6-4A88-BBB6-21B9A89BC9AD}" presName="accent_1" presStyleCnt="0"/>
      <dgm:spPr/>
    </dgm:pt>
    <dgm:pt modelId="{3831A979-18B9-4BFA-9E73-1135F67ACBAD}" type="pres">
      <dgm:prSet presAssocID="{DDD98AF1-06F6-4A88-BBB6-21B9A89BC9AD}" presName="accentRepeatNode" presStyleLbl="solidFgAcc1" presStyleIdx="0" presStyleCnt="5"/>
      <dgm:spPr>
        <a:solidFill>
          <a:srgbClr val="DDEDDD"/>
        </a:solidFill>
      </dgm:spPr>
    </dgm:pt>
    <dgm:pt modelId="{1AEF2FEF-AE7B-4B87-B74E-F12D6518C326}" type="pres">
      <dgm:prSet presAssocID="{7ACF0081-A2D4-417A-9B66-A691F4240EB0}" presName="text_2" presStyleLbl="node1" presStyleIdx="1" presStyleCnt="5">
        <dgm:presLayoutVars>
          <dgm:bulletEnabled val="1"/>
        </dgm:presLayoutVars>
      </dgm:prSet>
      <dgm:spPr/>
    </dgm:pt>
    <dgm:pt modelId="{DCAB908B-F645-4FAC-9A3D-F56ED0E58A29}" type="pres">
      <dgm:prSet presAssocID="{7ACF0081-A2D4-417A-9B66-A691F4240EB0}" presName="accent_2" presStyleCnt="0"/>
      <dgm:spPr/>
    </dgm:pt>
    <dgm:pt modelId="{B5BB9E56-AD6F-4978-B656-C3E8E179F8BB}" type="pres">
      <dgm:prSet presAssocID="{7ACF0081-A2D4-417A-9B66-A691F4240EB0}" presName="accentRepeatNode" presStyleLbl="solidFgAcc1" presStyleIdx="1" presStyleCnt="5"/>
      <dgm:spPr>
        <a:solidFill>
          <a:srgbClr val="E1EDFD"/>
        </a:solidFill>
      </dgm:spPr>
    </dgm:pt>
    <dgm:pt modelId="{4B954B85-C89D-45E8-86C0-F63D67FEF195}" type="pres">
      <dgm:prSet presAssocID="{13CC8079-D677-4BA9-B000-3AB3B7C500FF}" presName="text_3" presStyleLbl="node1" presStyleIdx="2" presStyleCnt="5">
        <dgm:presLayoutVars>
          <dgm:bulletEnabled val="1"/>
        </dgm:presLayoutVars>
      </dgm:prSet>
      <dgm:spPr/>
    </dgm:pt>
    <dgm:pt modelId="{02E1DBC1-18E1-4769-9382-02F328215A16}" type="pres">
      <dgm:prSet presAssocID="{13CC8079-D677-4BA9-B000-3AB3B7C500FF}" presName="accent_3" presStyleCnt="0"/>
      <dgm:spPr/>
    </dgm:pt>
    <dgm:pt modelId="{6297D829-DBEB-4CBF-A384-B7366C7E2588}" type="pres">
      <dgm:prSet presAssocID="{13CC8079-D677-4BA9-B000-3AB3B7C500FF}" presName="accentRepeatNode" presStyleLbl="solidFgAcc1" presStyleIdx="2" presStyleCnt="5"/>
      <dgm:spPr>
        <a:solidFill>
          <a:srgbClr val="E7DDEC"/>
        </a:solidFill>
      </dgm:spPr>
    </dgm:pt>
    <dgm:pt modelId="{C89F37D1-3A03-4638-8112-9B7C0FFBF073}" type="pres">
      <dgm:prSet presAssocID="{F47F5849-9FEF-4238-AE7D-5376765FE97A}" presName="text_4" presStyleLbl="node1" presStyleIdx="3" presStyleCnt="5">
        <dgm:presLayoutVars>
          <dgm:bulletEnabled val="1"/>
        </dgm:presLayoutVars>
      </dgm:prSet>
      <dgm:spPr/>
    </dgm:pt>
    <dgm:pt modelId="{718783FC-DA55-411A-91F9-C2E08BAA1DC5}" type="pres">
      <dgm:prSet presAssocID="{F47F5849-9FEF-4238-AE7D-5376765FE97A}" presName="accent_4" presStyleCnt="0"/>
      <dgm:spPr/>
    </dgm:pt>
    <dgm:pt modelId="{7C090709-E2A6-4BEF-BDEA-CD584EEB3479}" type="pres">
      <dgm:prSet presAssocID="{F47F5849-9FEF-4238-AE7D-5376765FE97A}" presName="accentRepeatNode" presStyleLbl="solidFgAcc1" presStyleIdx="3" presStyleCnt="5"/>
      <dgm:spPr>
        <a:solidFill>
          <a:srgbClr val="F8CECC"/>
        </a:solidFill>
      </dgm:spPr>
    </dgm:pt>
    <dgm:pt modelId="{8E2AE8EC-D271-40AF-8BE2-9DE9DA9A613A}" type="pres">
      <dgm:prSet presAssocID="{102C1A66-7ADF-4E1D-B449-8DC738279286}" presName="text_5" presStyleLbl="node1" presStyleIdx="4" presStyleCnt="5">
        <dgm:presLayoutVars>
          <dgm:bulletEnabled val="1"/>
        </dgm:presLayoutVars>
      </dgm:prSet>
      <dgm:spPr/>
    </dgm:pt>
    <dgm:pt modelId="{701D56A2-DB92-4C4A-A06D-841A99055FC6}" type="pres">
      <dgm:prSet presAssocID="{102C1A66-7ADF-4E1D-B449-8DC738279286}" presName="accent_5" presStyleCnt="0"/>
      <dgm:spPr/>
    </dgm:pt>
    <dgm:pt modelId="{43EC8C65-9865-4005-ACF2-DA9292B95830}" type="pres">
      <dgm:prSet presAssocID="{102C1A66-7ADF-4E1D-B449-8DC738279286}" presName="accentRepeatNode" presStyleLbl="solidFgAcc1" presStyleIdx="4" presStyleCnt="5"/>
      <dgm:spPr/>
    </dgm:pt>
  </dgm:ptLst>
  <dgm:cxnLst>
    <dgm:cxn modelId="{793E5711-667B-4915-A32D-E1F86840E71F}" srcId="{9D5F489D-0397-4B85-B447-82066F43B5BC}" destId="{DDD98AF1-06F6-4A88-BBB6-21B9A89BC9AD}" srcOrd="0" destOrd="0" parTransId="{C709AB06-0E90-4839-8F22-5EC73ED5785F}" sibTransId="{56DEE5AB-B8CE-4D5F-A71D-226D06E111B5}"/>
    <dgm:cxn modelId="{DA96B91D-4E7A-4F7B-B260-39B4BEA59A13}" type="presOf" srcId="{F47F5849-9FEF-4238-AE7D-5376765FE97A}" destId="{C89F37D1-3A03-4638-8112-9B7C0FFBF073}" srcOrd="0" destOrd="0" presId="urn:microsoft.com/office/officeart/2008/layout/VerticalCurvedList"/>
    <dgm:cxn modelId="{188E3D5E-D380-47C2-B939-C243D0E3F498}" srcId="{9D5F489D-0397-4B85-B447-82066F43B5BC}" destId="{F47F5849-9FEF-4238-AE7D-5376765FE97A}" srcOrd="3" destOrd="0" parTransId="{8D8F4D76-58D7-4A80-AF6B-D869A3744753}" sibTransId="{7C7DA9EC-BD79-48BF-8B46-3CE138646B54}"/>
    <dgm:cxn modelId="{760F4171-D11B-4698-8FA6-22A8157B316D}" srcId="{9D5F489D-0397-4B85-B447-82066F43B5BC}" destId="{102C1A66-7ADF-4E1D-B449-8DC738279286}" srcOrd="4" destOrd="0" parTransId="{E1A73BE0-65C1-4C3B-9BB3-7A4D423A48D6}" sibTransId="{CAF67051-9D66-4C6E-B565-3E10B4E1578B}"/>
    <dgm:cxn modelId="{878D7C7E-38C8-40C3-95DF-5053EFB6AF76}" srcId="{9D5F489D-0397-4B85-B447-82066F43B5BC}" destId="{13CC8079-D677-4BA9-B000-3AB3B7C500FF}" srcOrd="2" destOrd="0" parTransId="{9E9C42A0-D8FB-4DBC-A46B-CCA746F2262C}" sibTransId="{C43062B2-2E43-4E3B-B394-791A3AC3949C}"/>
    <dgm:cxn modelId="{11E5B594-4DA8-4A78-84BD-F974F038DF59}" type="presOf" srcId="{13CC8079-D677-4BA9-B000-3AB3B7C500FF}" destId="{4B954B85-C89D-45E8-86C0-F63D67FEF195}" srcOrd="0" destOrd="0" presId="urn:microsoft.com/office/officeart/2008/layout/VerticalCurvedList"/>
    <dgm:cxn modelId="{9E7C8995-B9A0-4B81-80B9-05CCA913E639}" srcId="{9D5F489D-0397-4B85-B447-82066F43B5BC}" destId="{7ACF0081-A2D4-417A-9B66-A691F4240EB0}" srcOrd="1" destOrd="0" parTransId="{134D3912-81E0-4255-9D32-B43C5F00C406}" sibTransId="{A1977543-EA06-4427-835D-F5DA75048C23}"/>
    <dgm:cxn modelId="{8902CFA0-A314-4007-BC9D-6A057FC9C8DB}" type="presOf" srcId="{9D5F489D-0397-4B85-B447-82066F43B5BC}" destId="{01674BE1-4ADE-441A-BA15-5B770C2FDB18}" srcOrd="0" destOrd="0" presId="urn:microsoft.com/office/officeart/2008/layout/VerticalCurvedList"/>
    <dgm:cxn modelId="{7A87B9A3-6E09-44AA-919F-3ABAAC1D8033}" type="presOf" srcId="{DDD98AF1-06F6-4A88-BBB6-21B9A89BC9AD}" destId="{5E90B046-EBD0-4CDD-BE8B-2D66BF39690B}" srcOrd="0" destOrd="0" presId="urn:microsoft.com/office/officeart/2008/layout/VerticalCurvedList"/>
    <dgm:cxn modelId="{8C3250C7-05AB-463F-AB96-31563DD783FD}" type="presOf" srcId="{102C1A66-7ADF-4E1D-B449-8DC738279286}" destId="{8E2AE8EC-D271-40AF-8BE2-9DE9DA9A613A}" srcOrd="0" destOrd="0" presId="urn:microsoft.com/office/officeart/2008/layout/VerticalCurvedList"/>
    <dgm:cxn modelId="{8B634BCD-740B-4F1B-A0FC-D8B420A2EFFE}" type="presOf" srcId="{7ACF0081-A2D4-417A-9B66-A691F4240EB0}" destId="{1AEF2FEF-AE7B-4B87-B74E-F12D6518C326}" srcOrd="0" destOrd="0" presId="urn:microsoft.com/office/officeart/2008/layout/VerticalCurvedList"/>
    <dgm:cxn modelId="{AB91FCFE-C872-4775-A669-544CF0571F97}" type="presOf" srcId="{56DEE5AB-B8CE-4D5F-A71D-226D06E111B5}" destId="{13E7E00E-3C07-4665-B08D-63AAAB9907A6}" srcOrd="0" destOrd="0" presId="urn:microsoft.com/office/officeart/2008/layout/VerticalCurvedList"/>
    <dgm:cxn modelId="{0D9AEF72-22AA-419F-A402-7701AA666D10}" type="presParOf" srcId="{01674BE1-4ADE-441A-BA15-5B770C2FDB18}" destId="{0A2FEDC6-E6E6-46D7-BD3E-ECD966C583CC}" srcOrd="0" destOrd="0" presId="urn:microsoft.com/office/officeart/2008/layout/VerticalCurvedList"/>
    <dgm:cxn modelId="{9D570ACD-53FD-4167-A6D8-9CA72E305390}" type="presParOf" srcId="{0A2FEDC6-E6E6-46D7-BD3E-ECD966C583CC}" destId="{FFA75C7F-94E4-4FF6-83FB-62F2768231A2}" srcOrd="0" destOrd="0" presId="urn:microsoft.com/office/officeart/2008/layout/VerticalCurvedList"/>
    <dgm:cxn modelId="{FF301F61-0DCC-499C-8B07-8B19A4D06666}" type="presParOf" srcId="{FFA75C7F-94E4-4FF6-83FB-62F2768231A2}" destId="{C428EC49-1F3A-45DD-BF63-AE0BB9422FFF}" srcOrd="0" destOrd="0" presId="urn:microsoft.com/office/officeart/2008/layout/VerticalCurvedList"/>
    <dgm:cxn modelId="{FD48975F-1AAF-4F85-9914-E0E64DC78C4D}" type="presParOf" srcId="{FFA75C7F-94E4-4FF6-83FB-62F2768231A2}" destId="{13E7E00E-3C07-4665-B08D-63AAAB9907A6}" srcOrd="1" destOrd="0" presId="urn:microsoft.com/office/officeart/2008/layout/VerticalCurvedList"/>
    <dgm:cxn modelId="{DA1CCD07-2088-4BB5-9C01-1E76B2A5F8F0}" type="presParOf" srcId="{FFA75C7F-94E4-4FF6-83FB-62F2768231A2}" destId="{AEBDCEC7-7E7B-4FF3-8C5E-C0E68C6A397D}" srcOrd="2" destOrd="0" presId="urn:microsoft.com/office/officeart/2008/layout/VerticalCurvedList"/>
    <dgm:cxn modelId="{2DFFF0FE-5CDD-4A6F-B53E-44971D5529F4}" type="presParOf" srcId="{FFA75C7F-94E4-4FF6-83FB-62F2768231A2}" destId="{DBEA028D-5161-45A9-9592-3352B72D86AC}" srcOrd="3" destOrd="0" presId="urn:microsoft.com/office/officeart/2008/layout/VerticalCurvedList"/>
    <dgm:cxn modelId="{2A5A5360-8199-4F0B-BA1C-1005565FB81E}" type="presParOf" srcId="{0A2FEDC6-E6E6-46D7-BD3E-ECD966C583CC}" destId="{5E90B046-EBD0-4CDD-BE8B-2D66BF39690B}" srcOrd="1" destOrd="0" presId="urn:microsoft.com/office/officeart/2008/layout/VerticalCurvedList"/>
    <dgm:cxn modelId="{4901C8DE-0844-41BB-B259-F84329EEF395}" type="presParOf" srcId="{0A2FEDC6-E6E6-46D7-BD3E-ECD966C583CC}" destId="{D150976D-7D7A-4A3D-8D8F-833E47B595E5}" srcOrd="2" destOrd="0" presId="urn:microsoft.com/office/officeart/2008/layout/VerticalCurvedList"/>
    <dgm:cxn modelId="{6E6C81FE-71C7-4F2A-9682-61F969627BC8}" type="presParOf" srcId="{D150976D-7D7A-4A3D-8D8F-833E47B595E5}" destId="{3831A979-18B9-4BFA-9E73-1135F67ACBAD}" srcOrd="0" destOrd="0" presId="urn:microsoft.com/office/officeart/2008/layout/VerticalCurvedList"/>
    <dgm:cxn modelId="{45717FBE-49D4-4F90-937D-D0740AFE3FAE}" type="presParOf" srcId="{0A2FEDC6-E6E6-46D7-BD3E-ECD966C583CC}" destId="{1AEF2FEF-AE7B-4B87-B74E-F12D6518C326}" srcOrd="3" destOrd="0" presId="urn:microsoft.com/office/officeart/2008/layout/VerticalCurvedList"/>
    <dgm:cxn modelId="{FDAE714E-5C6A-4E8E-BA07-A49140A1C55B}" type="presParOf" srcId="{0A2FEDC6-E6E6-46D7-BD3E-ECD966C583CC}" destId="{DCAB908B-F645-4FAC-9A3D-F56ED0E58A29}" srcOrd="4" destOrd="0" presId="urn:microsoft.com/office/officeart/2008/layout/VerticalCurvedList"/>
    <dgm:cxn modelId="{61583AF7-82D1-4F14-99E1-0A1128A75F5E}" type="presParOf" srcId="{DCAB908B-F645-4FAC-9A3D-F56ED0E58A29}" destId="{B5BB9E56-AD6F-4978-B656-C3E8E179F8BB}" srcOrd="0" destOrd="0" presId="urn:microsoft.com/office/officeart/2008/layout/VerticalCurvedList"/>
    <dgm:cxn modelId="{B0C0BF1B-80B4-41BD-8C7C-264E2872806A}" type="presParOf" srcId="{0A2FEDC6-E6E6-46D7-BD3E-ECD966C583CC}" destId="{4B954B85-C89D-45E8-86C0-F63D67FEF195}" srcOrd="5" destOrd="0" presId="urn:microsoft.com/office/officeart/2008/layout/VerticalCurvedList"/>
    <dgm:cxn modelId="{791722CD-510F-4C09-ACFC-741252BE2FB3}" type="presParOf" srcId="{0A2FEDC6-E6E6-46D7-BD3E-ECD966C583CC}" destId="{02E1DBC1-18E1-4769-9382-02F328215A16}" srcOrd="6" destOrd="0" presId="urn:microsoft.com/office/officeart/2008/layout/VerticalCurvedList"/>
    <dgm:cxn modelId="{3E01B9CF-A9B7-41D4-9150-3A103C639FF0}" type="presParOf" srcId="{02E1DBC1-18E1-4769-9382-02F328215A16}" destId="{6297D829-DBEB-4CBF-A384-B7366C7E2588}" srcOrd="0" destOrd="0" presId="urn:microsoft.com/office/officeart/2008/layout/VerticalCurvedList"/>
    <dgm:cxn modelId="{139F5625-5E4D-42D5-A16D-0E1C4785E917}" type="presParOf" srcId="{0A2FEDC6-E6E6-46D7-BD3E-ECD966C583CC}" destId="{C89F37D1-3A03-4638-8112-9B7C0FFBF073}" srcOrd="7" destOrd="0" presId="urn:microsoft.com/office/officeart/2008/layout/VerticalCurvedList"/>
    <dgm:cxn modelId="{55CC796C-38CA-4745-B126-8A83065BE42C}" type="presParOf" srcId="{0A2FEDC6-E6E6-46D7-BD3E-ECD966C583CC}" destId="{718783FC-DA55-411A-91F9-C2E08BAA1DC5}" srcOrd="8" destOrd="0" presId="urn:microsoft.com/office/officeart/2008/layout/VerticalCurvedList"/>
    <dgm:cxn modelId="{9D85CF61-A17F-42D2-9314-B64C8D235D01}" type="presParOf" srcId="{718783FC-DA55-411A-91F9-C2E08BAA1DC5}" destId="{7C090709-E2A6-4BEF-BDEA-CD584EEB3479}" srcOrd="0" destOrd="0" presId="urn:microsoft.com/office/officeart/2008/layout/VerticalCurvedList"/>
    <dgm:cxn modelId="{32E06EB5-6237-44C7-AB98-6963570C004C}" type="presParOf" srcId="{0A2FEDC6-E6E6-46D7-BD3E-ECD966C583CC}" destId="{8E2AE8EC-D271-40AF-8BE2-9DE9DA9A613A}" srcOrd="9" destOrd="0" presId="urn:microsoft.com/office/officeart/2008/layout/VerticalCurvedList"/>
    <dgm:cxn modelId="{71F938C7-63C6-4620-BA94-687B3927AB28}" type="presParOf" srcId="{0A2FEDC6-E6E6-46D7-BD3E-ECD966C583CC}" destId="{701D56A2-DB92-4C4A-A06D-841A99055FC6}" srcOrd="10" destOrd="0" presId="urn:microsoft.com/office/officeart/2008/layout/VerticalCurvedList"/>
    <dgm:cxn modelId="{D6AD8D69-6EB8-4BBD-AF43-EA2BC7DD52CA}" type="presParOf" srcId="{701D56A2-DB92-4C4A-A06D-841A99055FC6}" destId="{43EC8C65-9865-4005-ACF2-DA9292B9583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E7E00E-3C07-4665-B08D-63AAAB9907A6}">
      <dsp:nvSpPr>
        <dsp:cNvPr id="0" name=""/>
        <dsp:cNvSpPr/>
      </dsp:nvSpPr>
      <dsp:spPr>
        <a:xfrm>
          <a:off x="-6319302" y="-966648"/>
          <a:ext cx="7521952" cy="7521952"/>
        </a:xfrm>
        <a:prstGeom prst="blockArc">
          <a:avLst>
            <a:gd name="adj1" fmla="val 18900000"/>
            <a:gd name="adj2" fmla="val 2700000"/>
            <a:gd name="adj3" fmla="val 287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90B046-EBD0-4CDD-BE8B-2D66BF39690B}">
      <dsp:nvSpPr>
        <dsp:cNvPr id="0" name=""/>
        <dsp:cNvSpPr/>
      </dsp:nvSpPr>
      <dsp:spPr>
        <a:xfrm>
          <a:off x="525425" y="349179"/>
          <a:ext cx="6291153" cy="698805"/>
        </a:xfrm>
        <a:prstGeom prst="rect">
          <a:avLst/>
        </a:prstGeom>
        <a:solidFill>
          <a:srgbClr val="404040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4677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Standards &amp; Normen evaluieren</a:t>
          </a:r>
        </a:p>
      </dsp:txBody>
      <dsp:txXfrm>
        <a:off x="525425" y="349179"/>
        <a:ext cx="6291153" cy="698805"/>
      </dsp:txXfrm>
    </dsp:sp>
    <dsp:sp modelId="{3831A979-18B9-4BFA-9E73-1135F67ACBAD}">
      <dsp:nvSpPr>
        <dsp:cNvPr id="0" name=""/>
        <dsp:cNvSpPr/>
      </dsp:nvSpPr>
      <dsp:spPr>
        <a:xfrm>
          <a:off x="88672" y="261828"/>
          <a:ext cx="873506" cy="873506"/>
        </a:xfrm>
        <a:prstGeom prst="ellipse">
          <a:avLst/>
        </a:prstGeom>
        <a:solidFill>
          <a:srgbClr val="DDEDDD"/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EF2FEF-AE7B-4B87-B74E-F12D6518C326}">
      <dsp:nvSpPr>
        <dsp:cNvPr id="0" name=""/>
        <dsp:cNvSpPr/>
      </dsp:nvSpPr>
      <dsp:spPr>
        <a:xfrm>
          <a:off x="1026169" y="1397051"/>
          <a:ext cx="5790410" cy="698805"/>
        </a:xfrm>
        <a:prstGeom prst="rect">
          <a:avLst/>
        </a:prstGeom>
        <a:solidFill>
          <a:srgbClr val="404040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4677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Klassifizierungsmodell ableiten</a:t>
          </a:r>
        </a:p>
      </dsp:txBody>
      <dsp:txXfrm>
        <a:off x="1026169" y="1397051"/>
        <a:ext cx="5790410" cy="698805"/>
      </dsp:txXfrm>
    </dsp:sp>
    <dsp:sp modelId="{B5BB9E56-AD6F-4978-B656-C3E8E179F8BB}">
      <dsp:nvSpPr>
        <dsp:cNvPr id="0" name=""/>
        <dsp:cNvSpPr/>
      </dsp:nvSpPr>
      <dsp:spPr>
        <a:xfrm>
          <a:off x="589415" y="1309701"/>
          <a:ext cx="873506" cy="873506"/>
        </a:xfrm>
        <a:prstGeom prst="ellipse">
          <a:avLst/>
        </a:prstGeom>
        <a:solidFill>
          <a:srgbClr val="E1EDFD"/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954B85-C89D-45E8-86C0-F63D67FEF195}">
      <dsp:nvSpPr>
        <dsp:cNvPr id="0" name=""/>
        <dsp:cNvSpPr/>
      </dsp:nvSpPr>
      <dsp:spPr>
        <a:xfrm>
          <a:off x="1179857" y="2444924"/>
          <a:ext cx="5636722" cy="698805"/>
        </a:xfrm>
        <a:prstGeom prst="rect">
          <a:avLst/>
        </a:prstGeom>
        <a:solidFill>
          <a:srgbClr val="404040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4677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Anforderungsanalyse durchführen</a:t>
          </a:r>
        </a:p>
      </dsp:txBody>
      <dsp:txXfrm>
        <a:off x="1179857" y="2444924"/>
        <a:ext cx="5636722" cy="698805"/>
      </dsp:txXfrm>
    </dsp:sp>
    <dsp:sp modelId="{6297D829-DBEB-4CBF-A384-B7366C7E2588}">
      <dsp:nvSpPr>
        <dsp:cNvPr id="0" name=""/>
        <dsp:cNvSpPr/>
      </dsp:nvSpPr>
      <dsp:spPr>
        <a:xfrm>
          <a:off x="743103" y="2357574"/>
          <a:ext cx="873506" cy="873506"/>
        </a:xfrm>
        <a:prstGeom prst="ellipse">
          <a:avLst/>
        </a:prstGeom>
        <a:solidFill>
          <a:srgbClr val="E7DDEC"/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9F37D1-3A03-4638-8112-9B7C0FFBF073}">
      <dsp:nvSpPr>
        <dsp:cNvPr id="0" name=""/>
        <dsp:cNvSpPr/>
      </dsp:nvSpPr>
      <dsp:spPr>
        <a:xfrm>
          <a:off x="1026169" y="3492797"/>
          <a:ext cx="5790410" cy="698805"/>
        </a:xfrm>
        <a:prstGeom prst="rect">
          <a:avLst/>
        </a:prstGeom>
        <a:solidFill>
          <a:srgbClr val="404040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4677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DLT-Relevanz prüfen</a:t>
          </a:r>
        </a:p>
      </dsp:txBody>
      <dsp:txXfrm>
        <a:off x="1026169" y="3492797"/>
        <a:ext cx="5790410" cy="698805"/>
      </dsp:txXfrm>
    </dsp:sp>
    <dsp:sp modelId="{7C090709-E2A6-4BEF-BDEA-CD584EEB3479}">
      <dsp:nvSpPr>
        <dsp:cNvPr id="0" name=""/>
        <dsp:cNvSpPr/>
      </dsp:nvSpPr>
      <dsp:spPr>
        <a:xfrm>
          <a:off x="589415" y="3405446"/>
          <a:ext cx="873506" cy="873506"/>
        </a:xfrm>
        <a:prstGeom prst="ellipse">
          <a:avLst/>
        </a:prstGeom>
        <a:solidFill>
          <a:srgbClr val="F8CECC"/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2AE8EC-D271-40AF-8BE2-9DE9DA9A613A}">
      <dsp:nvSpPr>
        <dsp:cNvPr id="0" name=""/>
        <dsp:cNvSpPr/>
      </dsp:nvSpPr>
      <dsp:spPr>
        <a:xfrm>
          <a:off x="525425" y="4540670"/>
          <a:ext cx="6291153" cy="698805"/>
        </a:xfrm>
        <a:prstGeom prst="rect">
          <a:avLst/>
        </a:prstGeom>
        <a:solidFill>
          <a:srgbClr val="404040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4677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Anforderungen transferieren auf DLT</a:t>
          </a:r>
        </a:p>
      </dsp:txBody>
      <dsp:txXfrm>
        <a:off x="525425" y="4540670"/>
        <a:ext cx="6291153" cy="698805"/>
      </dsp:txXfrm>
    </dsp:sp>
    <dsp:sp modelId="{43EC8C65-9865-4005-ACF2-DA9292B95830}">
      <dsp:nvSpPr>
        <dsp:cNvPr id="0" name=""/>
        <dsp:cNvSpPr/>
      </dsp:nvSpPr>
      <dsp:spPr>
        <a:xfrm>
          <a:off x="88672" y="4453319"/>
          <a:ext cx="873506" cy="873506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C42190-AE00-4239-8869-CD11637AA69E}" type="datetimeFigureOut">
              <a:rPr lang="de-DE" smtClean="0"/>
              <a:t>21.04.2020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3B0E13-6C9E-488D-BCC8-36A8F961B69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3630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5D7A12-D96B-4E0A-96A9-2AEF11599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8941BD4-8BF6-49C6-A982-CE7664DFD5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8CDD25-6774-4211-A87C-BB22DD59F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F1442-B081-4647-A7EA-C3D67D74D3A7}" type="datetime1">
              <a:rPr lang="de-DE" smtClean="0"/>
              <a:t>21.04.2020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7C1406-386B-4B5B-AE96-9C2CC339C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Sebastian Kanz - April 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B3580B2-AE8C-486A-9CBB-E0EF6B302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1C7E-A55C-4B4B-A6BA-B5F245C85E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8726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FB254B-6BDD-4A3E-904B-288C34473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D414A43-2FFF-415D-B80B-E6E0AC87F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9E2096-8155-489A-AC19-5BC25427B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87FFE-EC22-40E7-9663-EB65ABD03486}" type="datetime1">
              <a:rPr lang="de-DE" smtClean="0"/>
              <a:t>21.04.2020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D3C195A-022C-41B9-BFD8-5C1274F2E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Sebastian Kanz - April 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302871-0A01-44DF-A6DC-0AE06E393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1C7E-A55C-4B4B-A6BA-B5F245C85E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0840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711D7CD-60ED-4BD4-89E8-3488C33564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90B1BDA-54F1-46A5-B51D-2CF36C4837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D94885-B32C-4F54-B8E4-6620DB0F6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E5DC-D129-4405-86B7-A18955EE08A6}" type="datetime1">
              <a:rPr lang="de-DE" smtClean="0"/>
              <a:t>21.04.2020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E60069-B152-4242-94E2-CB294AC9D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Sebastian Kanz - April 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05EA56-39DB-4F99-A108-346B135D6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1C7E-A55C-4B4B-A6BA-B5F245C85E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1745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715549-2539-46CA-93DC-0A5B3EDC2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37FE43-C5D7-434A-B75A-4AA56FAAF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81E1C0-E785-47D8-B2DB-09DC10981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3A3FA-6F8C-48F6-9151-5FA8232888F0}" type="datetime1">
              <a:rPr lang="de-DE" smtClean="0"/>
              <a:t>21.04.2020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7F41AC-9872-4450-98E4-9CF4334E1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Sebastian Kanz - April 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7824A0-8B48-4636-AB93-5FB9F6DAF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1C7E-A55C-4B4B-A6BA-B5F245C85E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1863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B0F6A4-0B11-4E9C-8789-CCFA9CD77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278F7C-9A69-4A17-9905-D2C03003E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E741BB-2417-4A94-B9AC-BCA0AA108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17534-E184-4E9C-82D6-9BDAB477FA12}" type="datetime1">
              <a:rPr lang="de-DE" smtClean="0"/>
              <a:t>21.04.2020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24F207-7A1A-4AE1-9C73-97BF95073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Sebastian Kanz - April 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697CC36-3416-43A8-84DC-CFA8C1CB2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1C7E-A55C-4B4B-A6BA-B5F245C85E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6207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970C3C-4F86-4675-A5AF-875C87D92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EAB171-5EB6-4A9F-9C9B-6690CEC218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EF0A027-309D-43EE-B476-B87A75DB4B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DF114B-1B9C-4887-80C1-065E32701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3F6B6-8764-4491-B8A3-EA562015112B}" type="datetime1">
              <a:rPr lang="de-DE" smtClean="0"/>
              <a:t>21.04.2020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ADE3A8-61CC-4776-84B6-A49A62D03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Sebastian Kanz - April 2020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2B9FF4D-DC0C-4831-B2C4-5025EDC09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1C7E-A55C-4B4B-A6BA-B5F245C85E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0905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58F2EE-A8B4-45D5-A004-A439CBBB5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561D405-92CB-4E66-AAA5-C124462B1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C97F065-30CB-44A1-A6BA-4ED44738EE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AB58D45-2E93-4A9B-A20C-D0A14F200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D7C624A-B2F4-48ED-9DAA-0D8C189EF3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82B36B1-9400-46E7-81DA-B13F93239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ABA2B-ED77-45B5-996B-7605AEBA04BF}" type="datetime1">
              <a:rPr lang="de-DE" smtClean="0"/>
              <a:t>21.04.2020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97E8AEB-A5DC-4D33-BC89-4BE36B2FA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Sebastian Kanz - April 2020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7F2C5EA-696B-4A28-AD5E-5EB4664C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1C7E-A55C-4B4B-A6BA-B5F245C85E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6105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ACEDDF-93B7-402C-96E8-30414C6DC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5E1CB2D-A95F-40CB-94E8-4357E772A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CAE28-D059-4516-8AEB-9CCE6B01FDAE}" type="datetime1">
              <a:rPr lang="de-DE" smtClean="0"/>
              <a:t>21.04.2020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468BBFB-3629-4FE1-84EB-2250734D2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16E58B4-C0E9-40DD-B898-2B51A6EA6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1C7E-A55C-4B4B-A6BA-B5F245C85E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8786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43CC45E-0659-43A4-8737-85F0F084B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0C7EE-E825-4313-87E6-39E54D6D8BEB}" type="datetime1">
              <a:rPr lang="de-DE" smtClean="0"/>
              <a:t>21.04.2020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0CC19BF-4B56-4FC9-AD71-22E6B83D9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Sebastian Kanz - April 2020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B3E444-30F1-463D-B976-FDD0402B1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1C7E-A55C-4B4B-A6BA-B5F245C85E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642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C941ED-1D8A-47E1-8F8C-8E686337B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533E6F-AF09-44A8-8ECB-362E86030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85E740D-96EC-433C-B853-27816038AD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91D11F-5B97-4DD6-AA5B-5C4600FAC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5702C-D4D2-4062-B280-6B0FC2226735}" type="datetime1">
              <a:rPr lang="de-DE" smtClean="0"/>
              <a:t>21.04.2020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EF8F293-373C-4C4F-8BB3-4E1DF353E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Sebastian Kanz - April 2020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4F3627D-30EF-4355-8128-412A88BE9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1C7E-A55C-4B4B-A6BA-B5F245C85E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7317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E0F6E3-720D-41F9-9732-5FB52B63C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04D8750-C1B2-439D-BA4E-FA4D2A2A78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2036ED6-671A-42A1-ADD6-47B25BB44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A7D50C1-1D73-49FA-808F-3E61A01A1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EBD3D-1001-4DF9-801F-66DC16150467}" type="datetime1">
              <a:rPr lang="de-DE" smtClean="0"/>
              <a:t>21.04.2020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17211D4-E663-44A5-9B6A-27A13620A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Sebastian Kanz - April 2020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775A9F1-1AAE-43F5-881D-11C5FED6D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1C7E-A55C-4B4B-A6BA-B5F245C85E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8480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EF3D972-F064-4DAB-A4BB-87D533BBF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6050CCB-4D91-44CD-AAE8-9D4F71AFA5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F4308D-74D2-4D09-B652-72C824B00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4E0F06-2DA4-44C2-976E-4660D6794F70}" type="datetime1">
              <a:rPr lang="de-DE" smtClean="0"/>
              <a:t>21.04.2020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4BF672-773E-4A3E-A8A0-B54F32D959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Masterarbeit Sebastian Kanz - April 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A7137D-5E7C-458F-BA06-8E6DFC0A92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11C7E-A55C-4B4B-A6BA-B5F245C85E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302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5" Type="http://schemas.openxmlformats.org/officeDocument/2006/relationships/image" Target="../media/image3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Ein Bild, das Reptil, Schildkröte, Tier, sitzend enthält.&#10;&#10;Automatisch generierte Beschreibung">
            <a:extLst>
              <a:ext uri="{FF2B5EF4-FFF2-40B4-BE49-F238E27FC236}">
                <a16:creationId xmlns:a16="http://schemas.microsoft.com/office/drawing/2014/main" id="{24652701-898A-4491-A6ED-039602EA8B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20426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0EA7317-A730-4F8E-B498-8E0FFB47D9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de-DE" sz="3400"/>
              <a:t>Synergie von DLT und IOT: Anforderungsanalyse und praktische Verprobung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00CF290-0780-497E-942C-ADDACE89B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de-DE" sz="2000"/>
              <a:t>Masterarbeit von Sebastian Kanz</a:t>
            </a:r>
          </a:p>
          <a:p>
            <a:pPr algn="l"/>
            <a:r>
              <a:rPr lang="de-DE" sz="2000"/>
              <a:t>April 2020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156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E67FFF-D88D-4DF0-A18E-A58F7D174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 fontScale="90000"/>
          </a:bodyPr>
          <a:lstStyle/>
          <a:p>
            <a:r>
              <a:rPr lang="de-DE" sz="5300" dirty="0"/>
              <a:t>Theoretische</a:t>
            </a:r>
            <a:br>
              <a:rPr lang="de-DE" sz="5300" dirty="0"/>
            </a:br>
            <a:r>
              <a:rPr lang="de-DE" sz="5300" dirty="0"/>
              <a:t>Grundlagen</a:t>
            </a:r>
            <a:br>
              <a:rPr lang="de-DE" sz="2800" dirty="0"/>
            </a:br>
            <a:r>
              <a:rPr lang="de-DE" sz="3100" dirty="0"/>
              <a:t>IOT</a:t>
            </a:r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9C4DE9F7-EEA2-409B-91BA-D0100A63A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1"/>
            <a:ext cx="3667036" cy="3779520"/>
          </a:xfrm>
        </p:spPr>
        <p:txBody>
          <a:bodyPr>
            <a:normAutofit/>
          </a:bodyPr>
          <a:lstStyle/>
          <a:p>
            <a:endParaRPr lang="de-DE" sz="1800" dirty="0"/>
          </a:p>
          <a:p>
            <a:r>
              <a:rPr lang="de-DE" sz="1800" dirty="0"/>
              <a:t>Zentraler Begriff 1</a:t>
            </a:r>
          </a:p>
          <a:p>
            <a:endParaRPr lang="de-DE" sz="1800" dirty="0"/>
          </a:p>
          <a:p>
            <a:r>
              <a:rPr lang="de-DE" sz="1800" dirty="0"/>
              <a:t>Zentraler Begriff 2</a:t>
            </a:r>
          </a:p>
          <a:p>
            <a:endParaRPr lang="de-DE" sz="1800" dirty="0"/>
          </a:p>
          <a:p>
            <a:r>
              <a:rPr lang="de-DE" sz="1800" dirty="0"/>
              <a:t>Zentraler Begriff 3</a:t>
            </a:r>
          </a:p>
          <a:p>
            <a:pPr marL="0" indent="0">
              <a:buNone/>
            </a:pPr>
            <a:endParaRPr lang="de-DE" sz="1800" dirty="0"/>
          </a:p>
          <a:p>
            <a:r>
              <a:rPr lang="de-DE" sz="1800" dirty="0"/>
              <a:t>Zentraler Begriff 4</a:t>
            </a:r>
          </a:p>
          <a:p>
            <a:endParaRPr lang="de-DE" sz="1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498528E-FDAD-4B46-A91C-6F43A08B0E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7004" y="206358"/>
            <a:ext cx="5747191" cy="6332554"/>
          </a:xfrm>
          <a:prstGeom prst="rect">
            <a:avLst/>
          </a:prstGeom>
          <a:effectLst/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FFFD259-ADC5-4A3D-B8F0-65ED32E27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898989"/>
                </a:solidFill>
              </a:rPr>
              <a:t>Masterarbeit Sebastian Kanz - April 2020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407699-A91B-4841-9A7E-8FB88D18F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1C7E-A55C-4B4B-A6BA-B5F245C85ED3}" type="slidenum">
              <a:rPr lang="de-DE" smtClean="0">
                <a:solidFill>
                  <a:srgbClr val="898989"/>
                </a:solidFill>
              </a:rPr>
              <a:t>10</a:t>
            </a:fld>
            <a:endParaRPr lang="de-DE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8644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B7813D-B76D-400E-BFDE-AA4BA0BFA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178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C87E556-6BDA-46B8-9382-178707178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00426"/>
            <a:ext cx="10512552" cy="33606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 </a:t>
            </a:r>
            <a:r>
              <a:rPr lang="en-US" sz="4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Methodik</a:t>
            </a: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&amp; </a:t>
            </a:r>
            <a:r>
              <a:rPr lang="en-US" sz="4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Umsetzung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B492D49-0CEE-45C6-95D9-D3807DADD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536" y="4119928"/>
            <a:ext cx="10494264" cy="1366472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sz="2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US" sz="28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Anforderungsevaluierung</a:t>
            </a:r>
            <a:endParaRPr lang="en-US" sz="28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	</a:t>
            </a:r>
            <a:r>
              <a:rPr lang="en-US" sz="2800" dirty="0" err="1">
                <a:solidFill>
                  <a:schemeClr val="bg1"/>
                </a:solidFill>
              </a:rPr>
              <a:t>Auswahl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relevanter</a:t>
            </a:r>
            <a:r>
              <a:rPr lang="en-US" sz="2800" dirty="0">
                <a:solidFill>
                  <a:schemeClr val="bg1"/>
                </a:solidFill>
              </a:rPr>
              <a:t> DLTs</a:t>
            </a:r>
            <a:endParaRPr lang="en-US" sz="28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en-US" sz="2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US" sz="28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Implementierung</a:t>
            </a:r>
            <a:endParaRPr lang="en-US" sz="28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9C35603-6F64-4BA7-B517-9655B4970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Sebastian Kanz - April 2020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5081EB4-2F54-43F8-AF3F-676C0CBF4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1C7E-A55C-4B4B-A6BA-B5F245C85ED3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7360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E67FFF-D88D-4DF0-A18E-A58F7D174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803183" cy="1676603"/>
          </a:xfrm>
        </p:spPr>
        <p:txBody>
          <a:bodyPr>
            <a:normAutofit fontScale="90000"/>
          </a:bodyPr>
          <a:lstStyle/>
          <a:p>
            <a:r>
              <a:rPr lang="de-DE" sz="5300" dirty="0"/>
              <a:t>Methodik &amp; Umsetzung</a:t>
            </a:r>
            <a:br>
              <a:rPr lang="de-DE" sz="5400" dirty="0"/>
            </a:br>
            <a:r>
              <a:rPr lang="de-DE" sz="3100" dirty="0"/>
              <a:t>Anforderungsevaluierung</a:t>
            </a:r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9C4DE9F7-EEA2-409B-91BA-D0100A63A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1"/>
            <a:ext cx="3667036" cy="377952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b="1" dirty="0"/>
          </a:p>
          <a:p>
            <a:pPr marL="0" indent="0">
              <a:buNone/>
            </a:pPr>
            <a:r>
              <a:rPr lang="de-DE" sz="1800" b="1" dirty="0"/>
              <a:t>Ergebnis</a:t>
            </a:r>
            <a:endParaRPr lang="de-DE" sz="2000" dirty="0"/>
          </a:p>
          <a:p>
            <a:r>
              <a:rPr lang="de-DE" sz="1800" dirty="0"/>
              <a:t>Smart-</a:t>
            </a:r>
            <a:r>
              <a:rPr lang="de-DE" sz="1800" dirty="0" err="1"/>
              <a:t>Contracts</a:t>
            </a:r>
            <a:endParaRPr lang="de-DE" sz="1800" dirty="0"/>
          </a:p>
          <a:p>
            <a:r>
              <a:rPr lang="de-DE" sz="1800" dirty="0"/>
              <a:t>Oracle-Services</a:t>
            </a:r>
          </a:p>
          <a:p>
            <a:r>
              <a:rPr lang="de-DE" sz="1800" dirty="0"/>
              <a:t>Zahlungsmittel</a:t>
            </a:r>
          </a:p>
          <a:p>
            <a:r>
              <a:rPr lang="de-DE" sz="1800" dirty="0"/>
              <a:t>Asynchronität</a:t>
            </a:r>
          </a:p>
          <a:p>
            <a:r>
              <a:rPr lang="de-DE" sz="1800" dirty="0"/>
              <a:t>Performanz</a:t>
            </a:r>
          </a:p>
          <a:p>
            <a:r>
              <a:rPr lang="de-DE" sz="1800" dirty="0"/>
              <a:t>Verschlüsselung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Inhaltsplatzhalter 3">
            <a:extLst>
              <a:ext uri="{FF2B5EF4-FFF2-40B4-BE49-F238E27FC236}">
                <a16:creationId xmlns:a16="http://schemas.microsoft.com/office/drawing/2014/main" id="{E6EA3B12-083A-40AC-A1DA-7540D49DBF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8068365"/>
              </p:ext>
            </p:extLst>
          </p:nvPr>
        </p:nvGraphicFramePr>
        <p:xfrm>
          <a:off x="4819904" y="629266"/>
          <a:ext cx="6895846" cy="5588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AC61FDC9-69D7-4214-A310-DAADFDD70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898989"/>
                </a:solidFill>
              </a:rPr>
              <a:t>Masterarbeit Sebastian Kanz - April 2020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D464788-C609-4EDF-AFE5-8993D876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1C7E-A55C-4B4B-A6BA-B5F245C85ED3}" type="slidenum">
              <a:rPr lang="de-DE" smtClean="0">
                <a:solidFill>
                  <a:srgbClr val="898989"/>
                </a:solidFill>
              </a:rPr>
              <a:t>12</a:t>
            </a:fld>
            <a:endParaRPr lang="de-DE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214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E67FFF-D88D-4DF0-A18E-A58F7D174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803183" cy="1676603"/>
          </a:xfrm>
        </p:spPr>
        <p:txBody>
          <a:bodyPr>
            <a:normAutofit fontScale="90000"/>
          </a:bodyPr>
          <a:lstStyle/>
          <a:p>
            <a:r>
              <a:rPr lang="de-DE" sz="5300" dirty="0"/>
              <a:t>Methodik &amp; Umsetzung</a:t>
            </a:r>
            <a:br>
              <a:rPr lang="de-DE" sz="5400" dirty="0"/>
            </a:br>
            <a:r>
              <a:rPr lang="de-DE" sz="3100" dirty="0"/>
              <a:t>Auswahl relevanter DLTs</a:t>
            </a:r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9C4DE9F7-EEA2-409B-91BA-D0100A63A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1"/>
            <a:ext cx="3667036" cy="3779520"/>
          </a:xfrm>
        </p:spPr>
        <p:txBody>
          <a:bodyPr>
            <a:normAutofit/>
          </a:bodyPr>
          <a:lstStyle/>
          <a:p>
            <a:endParaRPr lang="de-DE" sz="1800" dirty="0"/>
          </a:p>
          <a:p>
            <a:r>
              <a:rPr lang="de-DE" sz="1800" dirty="0"/>
              <a:t>Business </a:t>
            </a:r>
            <a:r>
              <a:rPr lang="de-DE" sz="1800" dirty="0" err="1"/>
              <a:t>Relevance</a:t>
            </a:r>
            <a:r>
              <a:rPr lang="de-DE" sz="1800" dirty="0"/>
              <a:t> [2]</a:t>
            </a:r>
          </a:p>
          <a:p>
            <a:endParaRPr lang="de-DE" sz="1800" dirty="0"/>
          </a:p>
          <a:p>
            <a:r>
              <a:rPr lang="de-DE" sz="1800" dirty="0"/>
              <a:t> </a:t>
            </a:r>
            <a:r>
              <a:rPr lang="de-DE" sz="1800" dirty="0" err="1"/>
              <a:t>Github</a:t>
            </a:r>
            <a:r>
              <a:rPr lang="de-DE" sz="1800" dirty="0"/>
              <a:t> </a:t>
            </a:r>
            <a:r>
              <a:rPr lang="de-DE" sz="1800" dirty="0" err="1"/>
              <a:t>Activity</a:t>
            </a:r>
            <a:r>
              <a:rPr lang="de-DE" sz="1800" dirty="0"/>
              <a:t> [3]</a:t>
            </a:r>
          </a:p>
          <a:p>
            <a:endParaRPr lang="de-DE" sz="1800" dirty="0"/>
          </a:p>
          <a:p>
            <a:r>
              <a:rPr lang="de-DE" sz="1800" dirty="0"/>
              <a:t>Blockchain </a:t>
            </a:r>
            <a:r>
              <a:rPr lang="de-DE" sz="1800" dirty="0" err="1"/>
              <a:t>Activity</a:t>
            </a:r>
            <a:r>
              <a:rPr lang="de-DE" sz="1800" dirty="0"/>
              <a:t> [4]</a:t>
            </a:r>
          </a:p>
          <a:p>
            <a:pPr marL="0" indent="0">
              <a:buNone/>
            </a:pPr>
            <a:endParaRPr lang="de-DE" sz="1800" dirty="0"/>
          </a:p>
          <a:p>
            <a:r>
              <a:rPr lang="de-DE" sz="1800" dirty="0"/>
              <a:t>IOT </a:t>
            </a:r>
            <a:r>
              <a:rPr lang="de-DE" sz="1800" dirty="0" err="1"/>
              <a:t>Suitability</a:t>
            </a:r>
            <a:r>
              <a:rPr lang="de-DE" sz="1800" dirty="0"/>
              <a:t> [5]</a:t>
            </a:r>
          </a:p>
          <a:p>
            <a:endParaRPr lang="de-DE" sz="1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AC61FDC9-69D7-4214-A310-DAADFDD70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D464788-C609-4EDF-AFE5-8993D876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37CC07A-7759-4F81-A505-B684D1BA5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885" y="1554974"/>
            <a:ext cx="6292184" cy="374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122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E67FFF-D88D-4DF0-A18E-A58F7D174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803183" cy="1676603"/>
          </a:xfrm>
        </p:spPr>
        <p:txBody>
          <a:bodyPr>
            <a:normAutofit fontScale="90000"/>
          </a:bodyPr>
          <a:lstStyle/>
          <a:p>
            <a:r>
              <a:rPr lang="de-DE" sz="5300" dirty="0"/>
              <a:t>Methodik &amp; Umsetzung</a:t>
            </a:r>
            <a:br>
              <a:rPr lang="de-DE" sz="5400" dirty="0"/>
            </a:br>
            <a:r>
              <a:rPr lang="de-DE" sz="3100" dirty="0"/>
              <a:t>Implementierung</a:t>
            </a:r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9C4DE9F7-EEA2-409B-91BA-D0100A63A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1"/>
            <a:ext cx="3667036" cy="377952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dirty="0"/>
          </a:p>
          <a:p>
            <a:r>
              <a:rPr lang="de-DE" sz="1800" dirty="0" err="1"/>
              <a:t>Solidity</a:t>
            </a:r>
            <a:r>
              <a:rPr lang="de-DE" sz="1800" dirty="0"/>
              <a:t> Smart-</a:t>
            </a:r>
            <a:r>
              <a:rPr lang="de-DE" sz="1800" dirty="0" err="1"/>
              <a:t>Contracts</a:t>
            </a:r>
            <a:endParaRPr lang="de-DE" sz="1800" dirty="0"/>
          </a:p>
          <a:p>
            <a:endParaRPr lang="de-DE" sz="1800" dirty="0"/>
          </a:p>
          <a:p>
            <a:r>
              <a:rPr lang="de-DE" sz="1800" dirty="0" err="1"/>
              <a:t>ReactJS</a:t>
            </a:r>
            <a:r>
              <a:rPr lang="de-DE" sz="1800" dirty="0"/>
              <a:t> Web-App</a:t>
            </a:r>
          </a:p>
          <a:p>
            <a:endParaRPr lang="de-DE" sz="1800" dirty="0"/>
          </a:p>
          <a:p>
            <a:r>
              <a:rPr lang="de-DE" sz="1800" dirty="0"/>
              <a:t>Android Wallet-App</a:t>
            </a:r>
          </a:p>
          <a:p>
            <a:pPr marL="0" indent="0">
              <a:buNone/>
            </a:pPr>
            <a:endParaRPr lang="de-DE" sz="1800" dirty="0"/>
          </a:p>
          <a:p>
            <a:r>
              <a:rPr lang="de-DE" sz="1800" dirty="0" err="1"/>
              <a:t>NodeJS</a:t>
            </a:r>
            <a:r>
              <a:rPr lang="de-DE" sz="1800" dirty="0"/>
              <a:t> / C-Backend (Kaffeemaschine)</a:t>
            </a:r>
          </a:p>
          <a:p>
            <a:endParaRPr lang="de-DE" sz="1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AC61FDC9-69D7-4214-A310-DAADFDD70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D464788-C609-4EDF-AFE5-8993D876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A87C92D4-6F79-4ABC-B16C-57720A0E1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520" y="325361"/>
            <a:ext cx="7029362" cy="571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395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0B7813D-B76D-400E-BFDE-AA4BA0BFA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178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C87E556-6BDA-46B8-9382-178707178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00426"/>
            <a:ext cx="10512552" cy="33606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4 </a:t>
            </a:r>
            <a:r>
              <a:rPr lang="en-US" sz="4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Ergebnisse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B492D49-0CEE-45C6-95D9-D3807DADD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536" y="4119928"/>
            <a:ext cx="10494264" cy="1366472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US" sz="28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Anforderungserfüllung</a:t>
            </a:r>
            <a:r>
              <a:rPr lang="en-US" sz="2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&amp; </a:t>
            </a:r>
            <a:r>
              <a:rPr lang="en-US" sz="28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Validierung</a:t>
            </a:r>
            <a:r>
              <a:rPr lang="en-US" sz="2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der These</a:t>
            </a:r>
          </a:p>
          <a:p>
            <a:r>
              <a:rPr lang="en-US" sz="2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	Demo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EF8A66F-6920-441E-B0D6-426A5A6E3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B898E88-3A67-49CD-A5C3-56C6D3DD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D211C7E-A55C-4B4B-A6BA-B5F245C85ED3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632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E67FFF-D88D-4DF0-A18E-A58F7D174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803183" cy="1676603"/>
          </a:xfrm>
        </p:spPr>
        <p:txBody>
          <a:bodyPr>
            <a:normAutofit/>
          </a:bodyPr>
          <a:lstStyle/>
          <a:p>
            <a:r>
              <a:rPr lang="de-DE" sz="4800" dirty="0"/>
              <a:t>Ergebnisse</a:t>
            </a:r>
            <a:br>
              <a:rPr lang="de-DE" sz="5300" dirty="0"/>
            </a:br>
            <a:r>
              <a:rPr lang="de-DE" sz="2800" dirty="0"/>
              <a:t>Anforderungserfüllung &amp; Validierung der These</a:t>
            </a:r>
            <a:endParaRPr lang="de-DE" sz="3100" dirty="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9C4DE9F7-EEA2-409B-91BA-D0100A63A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1"/>
            <a:ext cx="3987077" cy="3779520"/>
          </a:xfrm>
        </p:spPr>
        <p:txBody>
          <a:bodyPr>
            <a:normAutofit/>
          </a:bodyPr>
          <a:lstStyle/>
          <a:p>
            <a:r>
              <a:rPr lang="de-DE" sz="1800" dirty="0"/>
              <a:t>Instantane Transaktionen</a:t>
            </a:r>
          </a:p>
          <a:p>
            <a:pPr marL="268288" indent="-268288">
              <a:buNone/>
              <a:tabLst>
                <a:tab pos="231775" algn="l"/>
              </a:tabLst>
            </a:pPr>
            <a:r>
              <a:rPr lang="de-DE" sz="1800" dirty="0"/>
              <a:t>	1,3 TPS in der Endausbaustufe</a:t>
            </a:r>
          </a:p>
          <a:p>
            <a:endParaRPr lang="de-DE" sz="1800" dirty="0"/>
          </a:p>
          <a:p>
            <a:r>
              <a:rPr lang="de-DE" sz="1800" dirty="0"/>
              <a:t>Jährlicher Umsatz: 82.000.000 €</a:t>
            </a:r>
          </a:p>
          <a:p>
            <a:pPr marL="0" indent="0">
              <a:buNone/>
              <a:tabLst>
                <a:tab pos="215900" algn="l"/>
              </a:tabLst>
            </a:pPr>
            <a:r>
              <a:rPr lang="de-DE" sz="1800" dirty="0"/>
              <a:t>	Jährliche Transaktionskosten: 78.000 €</a:t>
            </a:r>
          </a:p>
          <a:p>
            <a:endParaRPr lang="de-DE" sz="1800" dirty="0"/>
          </a:p>
          <a:p>
            <a:r>
              <a:rPr lang="de-DE" sz="1800" dirty="0"/>
              <a:t>POC erfolgreich umgesetzt</a:t>
            </a:r>
          </a:p>
          <a:p>
            <a:pPr marL="0" indent="0">
              <a:buNone/>
            </a:pPr>
            <a:endParaRPr lang="de-DE" sz="1800" dirty="0"/>
          </a:p>
          <a:p>
            <a:r>
              <a:rPr lang="de-DE" sz="1800" dirty="0"/>
              <a:t>schnelles </a:t>
            </a:r>
            <a:r>
              <a:rPr lang="de-DE" sz="1800" dirty="0" err="1"/>
              <a:t>Prototyping</a:t>
            </a:r>
            <a:endParaRPr lang="de-DE" sz="1800" dirty="0"/>
          </a:p>
          <a:p>
            <a:pPr marL="0" indent="0">
              <a:buNone/>
              <a:tabLst>
                <a:tab pos="225425" algn="l"/>
              </a:tabLst>
            </a:pPr>
            <a:r>
              <a:rPr lang="de-DE" sz="1800" dirty="0"/>
              <a:t>	Kommunikationsprotokoll</a:t>
            </a:r>
          </a:p>
          <a:p>
            <a:endParaRPr lang="de-DE" sz="1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AC61FDC9-69D7-4214-A310-DAADFDD70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D464788-C609-4EDF-AFE5-8993D876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2C79C4AA-A98C-4B81-A410-9678005A5E9F}"/>
              </a:ext>
            </a:extLst>
          </p:cNvPr>
          <p:cNvGrpSpPr/>
          <p:nvPr/>
        </p:nvGrpSpPr>
        <p:grpSpPr>
          <a:xfrm>
            <a:off x="5292708" y="1802182"/>
            <a:ext cx="1533048" cy="1375994"/>
            <a:chOff x="8964066" y="489914"/>
            <a:chExt cx="1533048" cy="1375994"/>
          </a:xfrm>
        </p:grpSpPr>
        <p:pic>
          <p:nvPicPr>
            <p:cNvPr id="10" name="Grafik 9" descr="Augenscan">
              <a:extLst>
                <a:ext uri="{FF2B5EF4-FFF2-40B4-BE49-F238E27FC236}">
                  <a16:creationId xmlns:a16="http://schemas.microsoft.com/office/drawing/2014/main" id="{F1052FBF-507A-45B4-A672-0D0C8942C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338136" y="489914"/>
              <a:ext cx="914400" cy="914400"/>
            </a:xfrm>
            <a:prstGeom prst="rect">
              <a:avLst/>
            </a:prstGeom>
          </p:spPr>
        </p:pic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B2EFAB0E-0F09-47BA-8C14-C045B1BA68C3}"/>
                </a:ext>
              </a:extLst>
            </p:cNvPr>
            <p:cNvSpPr/>
            <p:nvPr/>
          </p:nvSpPr>
          <p:spPr>
            <a:xfrm>
              <a:off x="8964066" y="1219577"/>
              <a:ext cx="153304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>
                  <a:solidFill>
                    <a:srgbClr val="404040"/>
                  </a:solidFill>
                </a:rPr>
                <a:t>Anforderungs-</a:t>
              </a:r>
            </a:p>
            <a:p>
              <a:r>
                <a:rPr lang="de-DE" dirty="0" err="1">
                  <a:solidFill>
                    <a:srgbClr val="404040"/>
                  </a:solidFill>
                </a:rPr>
                <a:t>klassifizierung</a:t>
              </a:r>
              <a:endParaRPr lang="de-DE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5CAB61F3-DF76-479C-A759-E98967AE1FBB}"/>
              </a:ext>
            </a:extLst>
          </p:cNvPr>
          <p:cNvGrpSpPr/>
          <p:nvPr/>
        </p:nvGrpSpPr>
        <p:grpSpPr>
          <a:xfrm>
            <a:off x="9658469" y="4187383"/>
            <a:ext cx="1366656" cy="1272857"/>
            <a:chOff x="12015353" y="732155"/>
            <a:chExt cx="1366656" cy="1272857"/>
          </a:xfrm>
        </p:grpSpPr>
        <p:pic>
          <p:nvPicPr>
            <p:cNvPr id="15" name="Grafik 14" descr="Tools">
              <a:extLst>
                <a:ext uri="{FF2B5EF4-FFF2-40B4-BE49-F238E27FC236}">
                  <a16:creationId xmlns:a16="http://schemas.microsoft.com/office/drawing/2014/main" id="{6CB541EE-F8C1-4614-8D5C-3570CC9BE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241481" y="732155"/>
              <a:ext cx="914400" cy="914400"/>
            </a:xfrm>
            <a:prstGeom prst="rect">
              <a:avLst/>
            </a:prstGeom>
          </p:spPr>
        </p:pic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02529EC7-2CE9-49B3-8D9B-BFA1B25359E2}"/>
                </a:ext>
              </a:extLst>
            </p:cNvPr>
            <p:cNvSpPr/>
            <p:nvPr/>
          </p:nvSpPr>
          <p:spPr>
            <a:xfrm>
              <a:off x="12015353" y="1635680"/>
              <a:ext cx="1366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>
                  <a:solidFill>
                    <a:srgbClr val="404040"/>
                  </a:solidFill>
                </a:rPr>
                <a:t>Machbarkeit</a:t>
              </a: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179ABDF7-70E6-4CAE-BA26-C37941E00074}"/>
              </a:ext>
            </a:extLst>
          </p:cNvPr>
          <p:cNvGrpSpPr/>
          <p:nvPr/>
        </p:nvGrpSpPr>
        <p:grpSpPr>
          <a:xfrm>
            <a:off x="10447291" y="1964172"/>
            <a:ext cx="914400" cy="1214004"/>
            <a:chOff x="10611405" y="480202"/>
            <a:chExt cx="914400" cy="1214004"/>
          </a:xfrm>
        </p:grpSpPr>
        <p:pic>
          <p:nvPicPr>
            <p:cNvPr id="18" name="Grafik 17" descr="Euro">
              <a:extLst>
                <a:ext uri="{FF2B5EF4-FFF2-40B4-BE49-F238E27FC236}">
                  <a16:creationId xmlns:a16="http://schemas.microsoft.com/office/drawing/2014/main" id="{801C8B3A-7417-4F35-97DC-339C6D72B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611405" y="480202"/>
              <a:ext cx="914400" cy="914400"/>
            </a:xfrm>
            <a:prstGeom prst="rect">
              <a:avLst/>
            </a:prstGeom>
          </p:spPr>
        </p:pic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0D864D83-7F54-42A3-920B-6B14A0ECFDA6}"/>
                </a:ext>
              </a:extLst>
            </p:cNvPr>
            <p:cNvSpPr/>
            <p:nvPr/>
          </p:nvSpPr>
          <p:spPr>
            <a:xfrm>
              <a:off x="10657883" y="1324874"/>
              <a:ext cx="8214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>
                  <a:solidFill>
                    <a:srgbClr val="404040"/>
                  </a:solidFill>
                </a:rPr>
                <a:t>Kosten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AE0EADBA-8590-4743-ADF7-7B0F19759D65}"/>
              </a:ext>
            </a:extLst>
          </p:cNvPr>
          <p:cNvGrpSpPr/>
          <p:nvPr/>
        </p:nvGrpSpPr>
        <p:grpSpPr>
          <a:xfrm>
            <a:off x="6738172" y="526034"/>
            <a:ext cx="1270028" cy="1122782"/>
            <a:chOff x="10652746" y="469327"/>
            <a:chExt cx="1270028" cy="1122782"/>
          </a:xfrm>
        </p:grpSpPr>
        <p:pic>
          <p:nvPicPr>
            <p:cNvPr id="21" name="Grafik 20" descr="Tachometer Mitte">
              <a:extLst>
                <a:ext uri="{FF2B5EF4-FFF2-40B4-BE49-F238E27FC236}">
                  <a16:creationId xmlns:a16="http://schemas.microsoft.com/office/drawing/2014/main" id="{BB368092-0BB5-4D22-954D-CA97BD42E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830560" y="469327"/>
              <a:ext cx="914400" cy="914400"/>
            </a:xfrm>
            <a:prstGeom prst="rect">
              <a:avLst/>
            </a:prstGeom>
          </p:spPr>
        </p:pic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D9A81B17-570D-44B8-9485-13733E481163}"/>
                </a:ext>
              </a:extLst>
            </p:cNvPr>
            <p:cNvSpPr/>
            <p:nvPr/>
          </p:nvSpPr>
          <p:spPr>
            <a:xfrm>
              <a:off x="10652746" y="1222777"/>
              <a:ext cx="12700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>
                  <a:solidFill>
                    <a:srgbClr val="404040"/>
                  </a:solidFill>
                </a:rPr>
                <a:t>Performanz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A6233BE-7D99-4FDA-B350-E21F53CD3798}"/>
              </a:ext>
            </a:extLst>
          </p:cNvPr>
          <p:cNvGrpSpPr/>
          <p:nvPr/>
        </p:nvGrpSpPr>
        <p:grpSpPr>
          <a:xfrm>
            <a:off x="7373186" y="5066239"/>
            <a:ext cx="1125629" cy="1186122"/>
            <a:chOff x="10235287" y="4959162"/>
            <a:chExt cx="1125629" cy="1186122"/>
          </a:xfrm>
        </p:grpSpPr>
        <p:pic>
          <p:nvPicPr>
            <p:cNvPr id="24" name="Grafik 23" descr="Schild Häkchen">
              <a:extLst>
                <a:ext uri="{FF2B5EF4-FFF2-40B4-BE49-F238E27FC236}">
                  <a16:creationId xmlns:a16="http://schemas.microsoft.com/office/drawing/2014/main" id="{37F5017C-48C3-428F-99A5-EA2C604BA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340902" y="4959162"/>
              <a:ext cx="914400" cy="914400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F706D2C1-0233-4820-9DF0-507923F511EA}"/>
                </a:ext>
              </a:extLst>
            </p:cNvPr>
            <p:cNvSpPr/>
            <p:nvPr/>
          </p:nvSpPr>
          <p:spPr>
            <a:xfrm>
              <a:off x="10235287" y="5775952"/>
              <a:ext cx="11256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>
                  <a:solidFill>
                    <a:srgbClr val="404040"/>
                  </a:solidFill>
                </a:rPr>
                <a:t>Sicherheit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566823B1-9D66-4564-87B8-8093283D2EAE}"/>
              </a:ext>
            </a:extLst>
          </p:cNvPr>
          <p:cNvGrpSpPr/>
          <p:nvPr/>
        </p:nvGrpSpPr>
        <p:grpSpPr>
          <a:xfrm>
            <a:off x="5288164" y="3690751"/>
            <a:ext cx="2137829" cy="1434033"/>
            <a:chOff x="11998612" y="2188947"/>
            <a:chExt cx="2137829" cy="1434033"/>
          </a:xfrm>
        </p:grpSpPr>
        <p:pic>
          <p:nvPicPr>
            <p:cNvPr id="27" name="Grafik 26" descr="Gute Idee">
              <a:extLst>
                <a:ext uri="{FF2B5EF4-FFF2-40B4-BE49-F238E27FC236}">
                  <a16:creationId xmlns:a16="http://schemas.microsoft.com/office/drawing/2014/main" id="{485AE245-436A-429F-83AC-21DD28CE5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2610327" y="2188947"/>
              <a:ext cx="914400" cy="914400"/>
            </a:xfrm>
            <a:prstGeom prst="rect">
              <a:avLst/>
            </a:prstGeom>
          </p:spPr>
        </p:pic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D81F450F-0BF5-4E7C-95BB-42ABF3D7A77B}"/>
                </a:ext>
              </a:extLst>
            </p:cNvPr>
            <p:cNvSpPr/>
            <p:nvPr/>
          </p:nvSpPr>
          <p:spPr>
            <a:xfrm>
              <a:off x="11998612" y="2976649"/>
              <a:ext cx="213782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dirty="0">
                  <a:solidFill>
                    <a:srgbClr val="404040"/>
                  </a:solidFill>
                </a:rPr>
                <a:t>Vorteile zu </a:t>
              </a:r>
            </a:p>
            <a:p>
              <a:pPr algn="ctr"/>
              <a:r>
                <a:rPr lang="de-DE" dirty="0">
                  <a:solidFill>
                    <a:srgbClr val="404040"/>
                  </a:solidFill>
                </a:rPr>
                <a:t>klassischen Ansätzen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3FD8977E-EE28-45B9-8D48-B58336215055}"/>
              </a:ext>
            </a:extLst>
          </p:cNvPr>
          <p:cNvGrpSpPr/>
          <p:nvPr/>
        </p:nvGrpSpPr>
        <p:grpSpPr>
          <a:xfrm>
            <a:off x="8636960" y="432899"/>
            <a:ext cx="1609928" cy="1500212"/>
            <a:chOff x="10750601" y="4501717"/>
            <a:chExt cx="1609928" cy="1500212"/>
          </a:xfrm>
        </p:grpSpPr>
        <p:pic>
          <p:nvPicPr>
            <p:cNvPr id="30" name="Grafik 29" descr="Fingerabdruck">
              <a:extLst>
                <a:ext uri="{FF2B5EF4-FFF2-40B4-BE49-F238E27FC236}">
                  <a16:creationId xmlns:a16="http://schemas.microsoft.com/office/drawing/2014/main" id="{73CE9799-5C40-4566-A013-CF7D3AFC3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098365" y="4501717"/>
              <a:ext cx="914400" cy="914400"/>
            </a:xfrm>
            <a:prstGeom prst="rect">
              <a:avLst/>
            </a:prstGeom>
          </p:spPr>
        </p:pic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A5F98B89-50A8-4478-B324-354BDD0A96FB}"/>
                </a:ext>
              </a:extLst>
            </p:cNvPr>
            <p:cNvSpPr/>
            <p:nvPr/>
          </p:nvSpPr>
          <p:spPr>
            <a:xfrm>
              <a:off x="10750601" y="5355598"/>
              <a:ext cx="160992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>
                  <a:solidFill>
                    <a:srgbClr val="404040"/>
                  </a:solidFill>
                </a:rPr>
                <a:t>Datenschutz &amp; </a:t>
              </a:r>
            </a:p>
            <a:p>
              <a:r>
                <a:rPr lang="de-DE" dirty="0">
                  <a:solidFill>
                    <a:srgbClr val="404040"/>
                  </a:solidFill>
                </a:rPr>
                <a:t>Privatsphäre</a:t>
              </a:r>
            </a:p>
          </p:txBody>
        </p:sp>
      </p:grpSp>
      <p:sp>
        <p:nvSpPr>
          <p:cNvPr id="32" name="Textfeld 31">
            <a:extLst>
              <a:ext uri="{FF2B5EF4-FFF2-40B4-BE49-F238E27FC236}">
                <a16:creationId xmlns:a16="http://schemas.microsoft.com/office/drawing/2014/main" id="{173F09E6-CFB5-457B-988A-A26EB6FC4E50}"/>
              </a:ext>
            </a:extLst>
          </p:cNvPr>
          <p:cNvSpPr txBox="1"/>
          <p:nvPr/>
        </p:nvSpPr>
        <p:spPr>
          <a:xfrm>
            <a:off x="7771362" y="3105834"/>
            <a:ext cx="13551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rgbClr val="404040"/>
                </a:solidFill>
              </a:rPr>
              <a:t>THESE</a:t>
            </a:r>
          </a:p>
        </p:txBody>
      </p: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AB6E115F-E015-4BE9-9B52-A2D889482284}"/>
              </a:ext>
            </a:extLst>
          </p:cNvPr>
          <p:cNvSpPr txBox="1">
            <a:spLocks/>
          </p:cNvSpPr>
          <p:nvPr/>
        </p:nvSpPr>
        <p:spPr>
          <a:xfrm>
            <a:off x="5401795" y="1631197"/>
            <a:ext cx="5982811" cy="3594795"/>
          </a:xfrm>
          <a:prstGeom prst="rect">
            <a:avLst/>
          </a:prstGeom>
          <a:solidFill>
            <a:srgbClr val="404040">
              <a:alpha val="70000"/>
            </a:srgbClr>
          </a:solidFill>
        </p:spPr>
        <p:txBody>
          <a:bodyPr vert="horz" lIns="288000" tIns="288000" rIns="288000" bIns="288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DLT eignet sich als Technologie für dezentrale und asynchrone IOT-Anwendungsfälle, an denen mehrere, sich gegeneinander nicht vertrauende Parteien teilnehmen und die Basis aller nicht-funktionalen Anforderungen ist für alle DLT-IOT-Anwendungsfälle gleich.</a:t>
            </a:r>
          </a:p>
        </p:txBody>
      </p:sp>
    </p:spTree>
    <p:extLst>
      <p:ext uri="{BB962C8B-B14F-4D97-AF65-F5344CB8AC3E}">
        <p14:creationId xmlns:p14="http://schemas.microsoft.com/office/powerpoint/2010/main" val="1265362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E67FFF-D88D-4DF0-A18E-A58F7D174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803183" cy="1676603"/>
          </a:xfrm>
        </p:spPr>
        <p:txBody>
          <a:bodyPr>
            <a:normAutofit/>
          </a:bodyPr>
          <a:lstStyle/>
          <a:p>
            <a:r>
              <a:rPr lang="de-DE" sz="4800" dirty="0"/>
              <a:t>Ergebnisse</a:t>
            </a:r>
            <a:br>
              <a:rPr lang="de-DE" sz="5300" dirty="0"/>
            </a:br>
            <a:r>
              <a:rPr lang="de-DE" sz="2800" dirty="0"/>
              <a:t>Demo</a:t>
            </a:r>
            <a:br>
              <a:rPr lang="de-DE" sz="2800" dirty="0"/>
            </a:br>
            <a:endParaRPr lang="de-DE" sz="3100" dirty="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9C4DE9F7-EEA2-409B-91BA-D0100A63A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1"/>
            <a:ext cx="3667036" cy="377952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arenBoth"/>
            </a:pPr>
            <a:endParaRPr lang="de-DE" sz="1800" dirty="0"/>
          </a:p>
          <a:p>
            <a:pPr marL="342900" indent="-342900">
              <a:buFont typeface="+mj-lt"/>
              <a:buAutoNum type="arabicParenBoth"/>
            </a:pPr>
            <a:r>
              <a:rPr lang="de-DE" sz="1800" dirty="0"/>
              <a:t>Initiale Vertragserstellung</a:t>
            </a:r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  <a:p>
            <a:pPr marL="342900" indent="-342900">
              <a:buFont typeface="+mj-lt"/>
              <a:buAutoNum type="arabicParenBoth"/>
            </a:pPr>
            <a:r>
              <a:rPr lang="de-DE" sz="1800" dirty="0"/>
              <a:t>Prepaid-Guthaben aufladen</a:t>
            </a:r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  <a:p>
            <a:pPr marL="342900" indent="-342900">
              <a:buFont typeface="+mj-lt"/>
              <a:buAutoNum type="arabicParenBoth"/>
            </a:pPr>
            <a:r>
              <a:rPr lang="de-DE" sz="1800" dirty="0"/>
              <a:t>Bezahlung von Kaffee mittels Smartphone</a:t>
            </a:r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  <a:p>
            <a:pPr marL="342900" indent="-342900">
              <a:buFont typeface="+mj-lt"/>
              <a:buAutoNum type="arabicParenBoth"/>
            </a:pPr>
            <a:r>
              <a:rPr lang="de-DE" sz="1800" dirty="0"/>
              <a:t>Bezahlungen verrechnen</a:t>
            </a:r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AC61FDC9-69D7-4214-A310-DAADFDD70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D464788-C609-4EDF-AFE5-8993D876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Thesis_Demo">
            <a:hlinkClick r:id="" action="ppaction://media"/>
            <a:extLst>
              <a:ext uri="{FF2B5EF4-FFF2-40B4-BE49-F238E27FC236}">
                <a16:creationId xmlns:a16="http://schemas.microsoft.com/office/drawing/2014/main" id="{80B3DE56-BFCB-4736-9FA0-F0A6B9AB87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36008" y="1303877"/>
            <a:ext cx="7555992" cy="425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56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0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0B7813D-B76D-400E-BFDE-AA4BA0BFA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178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C87E556-6BDA-46B8-9382-178707178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00426"/>
            <a:ext cx="10512552" cy="33606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5 </a:t>
            </a:r>
            <a:r>
              <a:rPr lang="en-US" sz="4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Fazit</a:t>
            </a: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&amp; </a:t>
            </a:r>
            <a:r>
              <a:rPr lang="en-US" sz="4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Ausblick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B492D49-0CEE-45C6-95D9-D3807DADD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536" y="4119928"/>
            <a:ext cx="10494264" cy="1366472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8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6889946-1809-42A5-8B98-055AEB3E0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B586E21-B96B-401B-8B0E-24E49DD6E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D211C7E-A55C-4B4B-A6BA-B5F245C85ED3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75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E67FFF-D88D-4DF0-A18E-A58F7D174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Fazit &amp; Ausblick</a:t>
            </a:r>
            <a:br>
              <a:rPr lang="de-DE" dirty="0"/>
            </a:br>
            <a:endParaRPr lang="de-DE" sz="28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ADD619-8A5F-49A3-BFEA-437047650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351AE5A-C89B-4722-A547-1F474B1B4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Sebastian Kanz - April 2020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ED9B44F-0E6C-4998-A8AA-A0FA7A8DE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1C7E-A55C-4B4B-A6BA-B5F245C85ED3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6181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B7813D-B76D-400E-BFDE-AA4BA0BFA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178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C87E556-6BDA-46B8-9382-178707178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00426"/>
            <a:ext cx="10512552" cy="33606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Gliederung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B887D4D-B427-4037-8200-905E90101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Sebastian Kanz - April 2020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8689C59-4238-4274-9029-4FA9088CB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1C7E-A55C-4B4B-A6BA-B5F245C85ED3}" type="slidenum">
              <a:rPr lang="de-DE" smtClean="0"/>
              <a:t>2</a:t>
            </a:fld>
            <a:endParaRPr lang="de-DE"/>
          </a:p>
        </p:txBody>
      </p: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FD58E7D8-131C-44AF-B947-2F81D2E147FB}"/>
              </a:ext>
            </a:extLst>
          </p:cNvPr>
          <p:cNvGrpSpPr/>
          <p:nvPr/>
        </p:nvGrpSpPr>
        <p:grpSpPr>
          <a:xfrm>
            <a:off x="5235563" y="998886"/>
            <a:ext cx="5835673" cy="2090389"/>
            <a:chOff x="215804" y="4019238"/>
            <a:chExt cx="5835673" cy="2090389"/>
          </a:xfrm>
        </p:grpSpPr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6C26F5FE-9DD3-4930-810F-B75409431243}"/>
                </a:ext>
              </a:extLst>
            </p:cNvPr>
            <p:cNvGrpSpPr/>
            <p:nvPr/>
          </p:nvGrpSpPr>
          <p:grpSpPr>
            <a:xfrm>
              <a:off x="215804" y="4019238"/>
              <a:ext cx="1741992" cy="2090389"/>
              <a:chOff x="2893274" y="1338611"/>
              <a:chExt cx="1741992" cy="2090389"/>
            </a:xfrm>
          </p:grpSpPr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EBD88B45-3216-4502-B247-31FF351E0300}"/>
                  </a:ext>
                </a:extLst>
              </p:cNvPr>
              <p:cNvSpPr/>
              <p:nvPr/>
            </p:nvSpPr>
            <p:spPr>
              <a:xfrm>
                <a:off x="3232962" y="1338611"/>
                <a:ext cx="1062615" cy="1062615"/>
              </a:xfrm>
              <a:prstGeom prst="ellipse">
                <a:avLst/>
              </a:prstGeom>
            </p:spPr>
            <p:style>
              <a:lnRef idx="0">
                <a:schemeClr val="lt2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13" name="Rechteck 12" descr="Checkmark">
                <a:extLst>
                  <a:ext uri="{FF2B5EF4-FFF2-40B4-BE49-F238E27FC236}">
                    <a16:creationId xmlns:a16="http://schemas.microsoft.com/office/drawing/2014/main" id="{3D400C1D-3CE6-4E9E-BEC4-67185A711980}"/>
                  </a:ext>
                </a:extLst>
              </p:cNvPr>
              <p:cNvSpPr/>
              <p:nvPr/>
            </p:nvSpPr>
            <p:spPr>
              <a:xfrm>
                <a:off x="3459421" y="1565070"/>
                <a:ext cx="609697" cy="609697"/>
              </a:xfrm>
              <a:prstGeom prst="rect">
                <a:avLst/>
              </a:prstGeom>
              <a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6781083B-D38F-4C5A-A5F3-583861150961}"/>
                  </a:ext>
                </a:extLst>
              </p:cNvPr>
              <p:cNvSpPr/>
              <p:nvPr/>
            </p:nvSpPr>
            <p:spPr>
              <a:xfrm>
                <a:off x="2893274" y="2732204"/>
                <a:ext cx="1741992" cy="696796"/>
              </a:xfrm>
              <a:custGeom>
                <a:avLst/>
                <a:gdLst>
                  <a:gd name="connsiteX0" fmla="*/ 0 w 1741992"/>
                  <a:gd name="connsiteY0" fmla="*/ 0 h 696796"/>
                  <a:gd name="connsiteX1" fmla="*/ 1741992 w 1741992"/>
                  <a:gd name="connsiteY1" fmla="*/ 0 h 696796"/>
                  <a:gd name="connsiteX2" fmla="*/ 1741992 w 1741992"/>
                  <a:gd name="connsiteY2" fmla="*/ 696796 h 696796"/>
                  <a:gd name="connsiteX3" fmla="*/ 0 w 1741992"/>
                  <a:gd name="connsiteY3" fmla="*/ 696796 h 696796"/>
                  <a:gd name="connsiteX4" fmla="*/ 0 w 1741992"/>
                  <a:gd name="connsiteY4" fmla="*/ 0 h 69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1992" h="696796">
                    <a:moveTo>
                      <a:pt x="0" y="0"/>
                    </a:moveTo>
                    <a:lnTo>
                      <a:pt x="1741992" y="0"/>
                    </a:lnTo>
                    <a:lnTo>
                      <a:pt x="1741992" y="696796"/>
                    </a:lnTo>
                    <a:lnTo>
                      <a:pt x="0" y="69679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 cap="all"/>
                </a:pPr>
                <a:r>
                  <a:rPr lang="de-DE" sz="2200" kern="1200" dirty="0">
                    <a:solidFill>
                      <a:schemeClr val="bg1"/>
                    </a:solidFill>
                  </a:rPr>
                  <a:t>Einleitung</a:t>
                </a:r>
                <a:endParaRPr lang="en-US" sz="2200" kern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D0C3F8C5-B6AE-4A6F-94B2-81A94271FDBA}"/>
                </a:ext>
              </a:extLst>
            </p:cNvPr>
            <p:cNvGrpSpPr/>
            <p:nvPr/>
          </p:nvGrpSpPr>
          <p:grpSpPr>
            <a:xfrm>
              <a:off x="2262645" y="4019238"/>
              <a:ext cx="1741992" cy="2090389"/>
              <a:chOff x="4940115" y="1338611"/>
              <a:chExt cx="1741992" cy="2090389"/>
            </a:xfrm>
          </p:grpSpPr>
          <p:sp>
            <p:nvSpPr>
              <p:cNvPr id="15" name="Ellipse 14">
                <a:extLst>
                  <a:ext uri="{FF2B5EF4-FFF2-40B4-BE49-F238E27FC236}">
                    <a16:creationId xmlns:a16="http://schemas.microsoft.com/office/drawing/2014/main" id="{CD4C9C56-8833-4B26-951F-E97DA83F2F13}"/>
                  </a:ext>
                </a:extLst>
              </p:cNvPr>
              <p:cNvSpPr/>
              <p:nvPr/>
            </p:nvSpPr>
            <p:spPr>
              <a:xfrm>
                <a:off x="5279803" y="1338611"/>
                <a:ext cx="1062615" cy="1062615"/>
              </a:xfrm>
              <a:prstGeom prst="ellipse">
                <a:avLst/>
              </a:prstGeom>
            </p:spPr>
            <p:style>
              <a:lnRef idx="0">
                <a:schemeClr val="lt2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16" name="Rechteck 15" descr="Books">
                <a:extLst>
                  <a:ext uri="{FF2B5EF4-FFF2-40B4-BE49-F238E27FC236}">
                    <a16:creationId xmlns:a16="http://schemas.microsoft.com/office/drawing/2014/main" id="{9A298E6E-1928-4E3A-A74B-C513C0CD3BC6}"/>
                  </a:ext>
                </a:extLst>
              </p:cNvPr>
              <p:cNvSpPr/>
              <p:nvPr/>
            </p:nvSpPr>
            <p:spPr>
              <a:xfrm>
                <a:off x="5506262" y="1565070"/>
                <a:ext cx="609697" cy="609697"/>
              </a:xfrm>
              <a:prstGeom prst="rect">
                <a:avLst/>
              </a:prstGeom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C8ABEBEA-A072-49C7-8C4E-D685A51F292C}"/>
                  </a:ext>
                </a:extLst>
              </p:cNvPr>
              <p:cNvSpPr/>
              <p:nvPr/>
            </p:nvSpPr>
            <p:spPr>
              <a:xfrm>
                <a:off x="4940115" y="2732204"/>
                <a:ext cx="1741992" cy="696796"/>
              </a:xfrm>
              <a:custGeom>
                <a:avLst/>
                <a:gdLst>
                  <a:gd name="connsiteX0" fmla="*/ 0 w 1741992"/>
                  <a:gd name="connsiteY0" fmla="*/ 0 h 696796"/>
                  <a:gd name="connsiteX1" fmla="*/ 1741992 w 1741992"/>
                  <a:gd name="connsiteY1" fmla="*/ 0 h 696796"/>
                  <a:gd name="connsiteX2" fmla="*/ 1741992 w 1741992"/>
                  <a:gd name="connsiteY2" fmla="*/ 696796 h 696796"/>
                  <a:gd name="connsiteX3" fmla="*/ 0 w 1741992"/>
                  <a:gd name="connsiteY3" fmla="*/ 696796 h 696796"/>
                  <a:gd name="connsiteX4" fmla="*/ 0 w 1741992"/>
                  <a:gd name="connsiteY4" fmla="*/ 0 h 69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1992" h="696796">
                    <a:moveTo>
                      <a:pt x="0" y="0"/>
                    </a:moveTo>
                    <a:lnTo>
                      <a:pt x="1741992" y="0"/>
                    </a:lnTo>
                    <a:lnTo>
                      <a:pt x="1741992" y="696796"/>
                    </a:lnTo>
                    <a:lnTo>
                      <a:pt x="0" y="69679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 cap="all"/>
                </a:pPr>
                <a:r>
                  <a:rPr lang="de-DE" sz="2200" kern="1200">
                    <a:solidFill>
                      <a:schemeClr val="bg1"/>
                    </a:solidFill>
                  </a:rPr>
                  <a:t>Theoretische Grundlagen</a:t>
                </a:r>
                <a:endParaRPr lang="en-US" sz="2200" kern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6F902A4D-9A6F-4649-A975-05E1D1F239D8}"/>
                </a:ext>
              </a:extLst>
            </p:cNvPr>
            <p:cNvGrpSpPr/>
            <p:nvPr/>
          </p:nvGrpSpPr>
          <p:grpSpPr>
            <a:xfrm>
              <a:off x="4309485" y="4019238"/>
              <a:ext cx="1741992" cy="2090389"/>
              <a:chOff x="6986955" y="1338611"/>
              <a:chExt cx="1741992" cy="2090389"/>
            </a:xfrm>
          </p:grpSpPr>
          <p:sp>
            <p:nvSpPr>
              <p:cNvPr id="18" name="Ellipse 17">
                <a:extLst>
                  <a:ext uri="{FF2B5EF4-FFF2-40B4-BE49-F238E27FC236}">
                    <a16:creationId xmlns:a16="http://schemas.microsoft.com/office/drawing/2014/main" id="{A8F4B082-AE86-4C2E-89A3-E24EA7CB9478}"/>
                  </a:ext>
                </a:extLst>
              </p:cNvPr>
              <p:cNvSpPr/>
              <p:nvPr/>
            </p:nvSpPr>
            <p:spPr>
              <a:xfrm>
                <a:off x="7326644" y="1338611"/>
                <a:ext cx="1062615" cy="1062615"/>
              </a:xfrm>
              <a:prstGeom prst="ellipse">
                <a:avLst/>
              </a:prstGeom>
            </p:spPr>
            <p:style>
              <a:lnRef idx="0">
                <a:schemeClr val="lt2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19" name="Rechteck 18" descr="Statistics">
                <a:extLst>
                  <a:ext uri="{FF2B5EF4-FFF2-40B4-BE49-F238E27FC236}">
                    <a16:creationId xmlns:a16="http://schemas.microsoft.com/office/drawing/2014/main" id="{EFF1CD8C-16F8-4084-9E8B-BA0EE1494A8D}"/>
                  </a:ext>
                </a:extLst>
              </p:cNvPr>
              <p:cNvSpPr/>
              <p:nvPr/>
            </p:nvSpPr>
            <p:spPr>
              <a:xfrm>
                <a:off x="7553103" y="1565070"/>
                <a:ext cx="609697" cy="609697"/>
              </a:xfrm>
              <a:prstGeom prst="rect">
                <a:avLst/>
              </a:prstGeom>
              <a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150A2B99-92A4-4E75-82D7-3C1B0532E1E7}"/>
                  </a:ext>
                </a:extLst>
              </p:cNvPr>
              <p:cNvSpPr/>
              <p:nvPr/>
            </p:nvSpPr>
            <p:spPr>
              <a:xfrm>
                <a:off x="6986955" y="2732204"/>
                <a:ext cx="1741992" cy="696796"/>
              </a:xfrm>
              <a:custGeom>
                <a:avLst/>
                <a:gdLst>
                  <a:gd name="connsiteX0" fmla="*/ 0 w 1741992"/>
                  <a:gd name="connsiteY0" fmla="*/ 0 h 696796"/>
                  <a:gd name="connsiteX1" fmla="*/ 1741992 w 1741992"/>
                  <a:gd name="connsiteY1" fmla="*/ 0 h 696796"/>
                  <a:gd name="connsiteX2" fmla="*/ 1741992 w 1741992"/>
                  <a:gd name="connsiteY2" fmla="*/ 696796 h 696796"/>
                  <a:gd name="connsiteX3" fmla="*/ 0 w 1741992"/>
                  <a:gd name="connsiteY3" fmla="*/ 696796 h 696796"/>
                  <a:gd name="connsiteX4" fmla="*/ 0 w 1741992"/>
                  <a:gd name="connsiteY4" fmla="*/ 0 h 69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1992" h="696796">
                    <a:moveTo>
                      <a:pt x="0" y="0"/>
                    </a:moveTo>
                    <a:lnTo>
                      <a:pt x="1741992" y="0"/>
                    </a:lnTo>
                    <a:lnTo>
                      <a:pt x="1741992" y="696796"/>
                    </a:lnTo>
                    <a:lnTo>
                      <a:pt x="0" y="69679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 cap="all"/>
                </a:pPr>
                <a:r>
                  <a:rPr lang="de-DE" sz="2200" kern="1200">
                    <a:solidFill>
                      <a:schemeClr val="bg1"/>
                    </a:solidFill>
                  </a:rPr>
                  <a:t>Methodik &amp; Umsetzung</a:t>
                </a:r>
                <a:endParaRPr lang="en-US" sz="2200" kern="120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4DFE7168-E462-4C6F-A073-A3CFE3A776B7}"/>
              </a:ext>
            </a:extLst>
          </p:cNvPr>
          <p:cNvGrpSpPr/>
          <p:nvPr/>
        </p:nvGrpSpPr>
        <p:grpSpPr>
          <a:xfrm>
            <a:off x="5235562" y="3429000"/>
            <a:ext cx="5835674" cy="2090389"/>
            <a:chOff x="6356326" y="4019238"/>
            <a:chExt cx="5835674" cy="2090389"/>
          </a:xfrm>
        </p:grpSpPr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81B3FC73-0AFA-4391-8430-50E0076D9706}"/>
                </a:ext>
              </a:extLst>
            </p:cNvPr>
            <p:cNvGrpSpPr/>
            <p:nvPr/>
          </p:nvGrpSpPr>
          <p:grpSpPr>
            <a:xfrm>
              <a:off x="6356326" y="4019238"/>
              <a:ext cx="1741992" cy="2090389"/>
              <a:chOff x="9033796" y="1338611"/>
              <a:chExt cx="1741992" cy="2090389"/>
            </a:xfrm>
          </p:grpSpPr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15107A8F-CF5A-4E36-8994-C3467EE3AF0F}"/>
                  </a:ext>
                </a:extLst>
              </p:cNvPr>
              <p:cNvSpPr/>
              <p:nvPr/>
            </p:nvSpPr>
            <p:spPr>
              <a:xfrm>
                <a:off x="9373485" y="1338611"/>
                <a:ext cx="1062615" cy="1062615"/>
              </a:xfrm>
              <a:prstGeom prst="ellipse">
                <a:avLst/>
              </a:prstGeom>
            </p:spPr>
            <p:style>
              <a:lnRef idx="0">
                <a:schemeClr val="lt2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22" name="Rechteck 21" descr="Bullseye">
                <a:extLst>
                  <a:ext uri="{FF2B5EF4-FFF2-40B4-BE49-F238E27FC236}">
                    <a16:creationId xmlns:a16="http://schemas.microsoft.com/office/drawing/2014/main" id="{D8A366A2-0922-4F9E-9389-098AE97A8EDD}"/>
                  </a:ext>
                </a:extLst>
              </p:cNvPr>
              <p:cNvSpPr/>
              <p:nvPr/>
            </p:nvSpPr>
            <p:spPr>
              <a:xfrm>
                <a:off x="9599944" y="1565070"/>
                <a:ext cx="609697" cy="609697"/>
              </a:xfrm>
              <a:prstGeom prst="rect">
                <a:avLst/>
              </a:prstGeom>
              <a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7475ECE3-D67A-473B-AD96-221D731E416C}"/>
                  </a:ext>
                </a:extLst>
              </p:cNvPr>
              <p:cNvSpPr/>
              <p:nvPr/>
            </p:nvSpPr>
            <p:spPr>
              <a:xfrm>
                <a:off x="9033796" y="2732204"/>
                <a:ext cx="1741992" cy="696796"/>
              </a:xfrm>
              <a:custGeom>
                <a:avLst/>
                <a:gdLst>
                  <a:gd name="connsiteX0" fmla="*/ 0 w 1741992"/>
                  <a:gd name="connsiteY0" fmla="*/ 0 h 696796"/>
                  <a:gd name="connsiteX1" fmla="*/ 1741992 w 1741992"/>
                  <a:gd name="connsiteY1" fmla="*/ 0 h 696796"/>
                  <a:gd name="connsiteX2" fmla="*/ 1741992 w 1741992"/>
                  <a:gd name="connsiteY2" fmla="*/ 696796 h 696796"/>
                  <a:gd name="connsiteX3" fmla="*/ 0 w 1741992"/>
                  <a:gd name="connsiteY3" fmla="*/ 696796 h 696796"/>
                  <a:gd name="connsiteX4" fmla="*/ 0 w 1741992"/>
                  <a:gd name="connsiteY4" fmla="*/ 0 h 69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1992" h="696796">
                    <a:moveTo>
                      <a:pt x="0" y="0"/>
                    </a:moveTo>
                    <a:lnTo>
                      <a:pt x="1741992" y="0"/>
                    </a:lnTo>
                    <a:lnTo>
                      <a:pt x="1741992" y="696796"/>
                    </a:lnTo>
                    <a:lnTo>
                      <a:pt x="0" y="69679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 cap="all"/>
                </a:pPr>
                <a:r>
                  <a:rPr lang="de-DE" sz="2200" kern="1200">
                    <a:solidFill>
                      <a:schemeClr val="bg1"/>
                    </a:solidFill>
                  </a:rPr>
                  <a:t>Ergebnisse</a:t>
                </a:r>
                <a:endParaRPr lang="en-US" sz="2200" kern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FDAE30A7-AAA2-4B4A-A215-7522411E9DF7}"/>
                </a:ext>
              </a:extLst>
            </p:cNvPr>
            <p:cNvGrpSpPr/>
            <p:nvPr/>
          </p:nvGrpSpPr>
          <p:grpSpPr>
            <a:xfrm>
              <a:off x="8403167" y="4019238"/>
              <a:ext cx="1741992" cy="2090389"/>
              <a:chOff x="11080637" y="1338611"/>
              <a:chExt cx="1741992" cy="2090389"/>
            </a:xfrm>
          </p:grpSpPr>
          <p:sp>
            <p:nvSpPr>
              <p:cNvPr id="24" name="Ellipse 23">
                <a:extLst>
                  <a:ext uri="{FF2B5EF4-FFF2-40B4-BE49-F238E27FC236}">
                    <a16:creationId xmlns:a16="http://schemas.microsoft.com/office/drawing/2014/main" id="{1BEF3A6C-0D14-44FD-9788-00B738BE4393}"/>
                  </a:ext>
                </a:extLst>
              </p:cNvPr>
              <p:cNvSpPr/>
              <p:nvPr/>
            </p:nvSpPr>
            <p:spPr>
              <a:xfrm>
                <a:off x="11420326" y="1338611"/>
                <a:ext cx="1062615" cy="1062615"/>
              </a:xfrm>
              <a:prstGeom prst="ellipse">
                <a:avLst/>
              </a:prstGeom>
            </p:spPr>
            <p:style>
              <a:lnRef idx="0">
                <a:schemeClr val="lt2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25" name="Rechteck 24" descr="Presentation with Media">
                <a:extLst>
                  <a:ext uri="{FF2B5EF4-FFF2-40B4-BE49-F238E27FC236}">
                    <a16:creationId xmlns:a16="http://schemas.microsoft.com/office/drawing/2014/main" id="{4EB24FE3-8BC0-424E-AA89-6CFF5F7D5BB6}"/>
                  </a:ext>
                </a:extLst>
              </p:cNvPr>
              <p:cNvSpPr/>
              <p:nvPr/>
            </p:nvSpPr>
            <p:spPr>
              <a:xfrm>
                <a:off x="11646785" y="1565070"/>
                <a:ext cx="609697" cy="609697"/>
              </a:xfrm>
              <a:prstGeom prst="rect">
                <a:avLst/>
              </a:prstGeom>
              <a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46003FE0-2E7B-46D7-97E5-5C83FD4337C3}"/>
                  </a:ext>
                </a:extLst>
              </p:cNvPr>
              <p:cNvSpPr/>
              <p:nvPr/>
            </p:nvSpPr>
            <p:spPr>
              <a:xfrm>
                <a:off x="11080637" y="2732204"/>
                <a:ext cx="1741992" cy="696796"/>
              </a:xfrm>
              <a:custGeom>
                <a:avLst/>
                <a:gdLst>
                  <a:gd name="connsiteX0" fmla="*/ 0 w 1741992"/>
                  <a:gd name="connsiteY0" fmla="*/ 0 h 696796"/>
                  <a:gd name="connsiteX1" fmla="*/ 1741992 w 1741992"/>
                  <a:gd name="connsiteY1" fmla="*/ 0 h 696796"/>
                  <a:gd name="connsiteX2" fmla="*/ 1741992 w 1741992"/>
                  <a:gd name="connsiteY2" fmla="*/ 696796 h 696796"/>
                  <a:gd name="connsiteX3" fmla="*/ 0 w 1741992"/>
                  <a:gd name="connsiteY3" fmla="*/ 696796 h 696796"/>
                  <a:gd name="connsiteX4" fmla="*/ 0 w 1741992"/>
                  <a:gd name="connsiteY4" fmla="*/ 0 h 69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1992" h="696796">
                    <a:moveTo>
                      <a:pt x="0" y="0"/>
                    </a:moveTo>
                    <a:lnTo>
                      <a:pt x="1741992" y="0"/>
                    </a:lnTo>
                    <a:lnTo>
                      <a:pt x="1741992" y="696796"/>
                    </a:lnTo>
                    <a:lnTo>
                      <a:pt x="0" y="69679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 cap="all"/>
                </a:pPr>
                <a:r>
                  <a:rPr lang="de-DE" sz="2200" kern="1200">
                    <a:solidFill>
                      <a:schemeClr val="bg1"/>
                    </a:solidFill>
                  </a:rPr>
                  <a:t>Fazit &amp; Ausblick</a:t>
                </a:r>
                <a:endParaRPr lang="en-US" sz="2200" kern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39064701-AC0C-4AB8-B59B-9AB8B16EAF16}"/>
                </a:ext>
              </a:extLst>
            </p:cNvPr>
            <p:cNvGrpSpPr/>
            <p:nvPr/>
          </p:nvGrpSpPr>
          <p:grpSpPr>
            <a:xfrm>
              <a:off x="10450008" y="4019238"/>
              <a:ext cx="1741992" cy="2090389"/>
              <a:chOff x="13127478" y="1338611"/>
              <a:chExt cx="1741992" cy="2090389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286C9F39-AEB4-41F2-BEFC-41FCDEE3F4EE}"/>
                  </a:ext>
                </a:extLst>
              </p:cNvPr>
              <p:cNvSpPr/>
              <p:nvPr/>
            </p:nvSpPr>
            <p:spPr>
              <a:xfrm>
                <a:off x="13467166" y="1338611"/>
                <a:ext cx="1062615" cy="1062615"/>
              </a:xfrm>
              <a:prstGeom prst="ellipse">
                <a:avLst/>
              </a:prstGeom>
            </p:spPr>
            <p:style>
              <a:lnRef idx="0">
                <a:schemeClr val="lt2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28" name="Rechteck 27" descr="Board Room">
                <a:extLst>
                  <a:ext uri="{FF2B5EF4-FFF2-40B4-BE49-F238E27FC236}">
                    <a16:creationId xmlns:a16="http://schemas.microsoft.com/office/drawing/2014/main" id="{A4554ABD-AE20-4719-9E54-3223EDCF953D}"/>
                  </a:ext>
                </a:extLst>
              </p:cNvPr>
              <p:cNvSpPr/>
              <p:nvPr/>
            </p:nvSpPr>
            <p:spPr>
              <a:xfrm>
                <a:off x="13693625" y="1565070"/>
                <a:ext cx="609697" cy="609697"/>
              </a:xfrm>
              <a:prstGeom prst="rect">
                <a:avLst/>
              </a:prstGeom>
              <a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74584419-A97C-4288-AB27-172CB7A5CF1E}"/>
                  </a:ext>
                </a:extLst>
              </p:cNvPr>
              <p:cNvSpPr/>
              <p:nvPr/>
            </p:nvSpPr>
            <p:spPr>
              <a:xfrm>
                <a:off x="13127478" y="2732204"/>
                <a:ext cx="1741992" cy="696796"/>
              </a:xfrm>
              <a:custGeom>
                <a:avLst/>
                <a:gdLst>
                  <a:gd name="connsiteX0" fmla="*/ 0 w 1741992"/>
                  <a:gd name="connsiteY0" fmla="*/ 0 h 696796"/>
                  <a:gd name="connsiteX1" fmla="*/ 1741992 w 1741992"/>
                  <a:gd name="connsiteY1" fmla="*/ 0 h 696796"/>
                  <a:gd name="connsiteX2" fmla="*/ 1741992 w 1741992"/>
                  <a:gd name="connsiteY2" fmla="*/ 696796 h 696796"/>
                  <a:gd name="connsiteX3" fmla="*/ 0 w 1741992"/>
                  <a:gd name="connsiteY3" fmla="*/ 696796 h 696796"/>
                  <a:gd name="connsiteX4" fmla="*/ 0 w 1741992"/>
                  <a:gd name="connsiteY4" fmla="*/ 0 h 69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1992" h="696796">
                    <a:moveTo>
                      <a:pt x="0" y="0"/>
                    </a:moveTo>
                    <a:lnTo>
                      <a:pt x="1741992" y="0"/>
                    </a:lnTo>
                    <a:lnTo>
                      <a:pt x="1741992" y="696796"/>
                    </a:lnTo>
                    <a:lnTo>
                      <a:pt x="0" y="69679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 cap="all"/>
                </a:pPr>
                <a:r>
                  <a:rPr lang="de-DE" sz="2200" kern="1200" dirty="0">
                    <a:solidFill>
                      <a:schemeClr val="bg1"/>
                    </a:solidFill>
                  </a:rPr>
                  <a:t>Diskussion</a:t>
                </a:r>
                <a:endParaRPr lang="en-US" sz="2200" kern="12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9" name="Textfeld 38">
            <a:extLst>
              <a:ext uri="{FF2B5EF4-FFF2-40B4-BE49-F238E27FC236}">
                <a16:creationId xmlns:a16="http://schemas.microsoft.com/office/drawing/2014/main" id="{A528FE35-8092-4452-8380-35035F17FBB9}"/>
              </a:ext>
            </a:extLst>
          </p:cNvPr>
          <p:cNvSpPr txBox="1"/>
          <p:nvPr/>
        </p:nvSpPr>
        <p:spPr>
          <a:xfrm>
            <a:off x="5217419" y="1308578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cap="all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3C3E2A70-F045-45B4-BD6C-410796EFCF7D}"/>
              </a:ext>
            </a:extLst>
          </p:cNvPr>
          <p:cNvSpPr txBox="1"/>
          <p:nvPr/>
        </p:nvSpPr>
        <p:spPr>
          <a:xfrm>
            <a:off x="7252656" y="1308578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cap="all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C20771C5-1186-48F7-8BF0-1E61A93D663E}"/>
              </a:ext>
            </a:extLst>
          </p:cNvPr>
          <p:cNvSpPr txBox="1"/>
          <p:nvPr/>
        </p:nvSpPr>
        <p:spPr>
          <a:xfrm>
            <a:off x="9312884" y="1308578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cap="all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B8A711A1-39F3-4450-9DB7-A7B10FF45EBF}"/>
              </a:ext>
            </a:extLst>
          </p:cNvPr>
          <p:cNvSpPr txBox="1"/>
          <p:nvPr/>
        </p:nvSpPr>
        <p:spPr>
          <a:xfrm>
            <a:off x="9362289" y="3742011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cap="all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C868D5F3-D503-4975-8C4A-F2933301C20E}"/>
              </a:ext>
            </a:extLst>
          </p:cNvPr>
          <p:cNvSpPr txBox="1"/>
          <p:nvPr/>
        </p:nvSpPr>
        <p:spPr>
          <a:xfrm>
            <a:off x="7279878" y="3750608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cap="all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299E43E9-C13C-459D-BFC5-474A2FD96512}"/>
              </a:ext>
            </a:extLst>
          </p:cNvPr>
          <p:cNvSpPr txBox="1"/>
          <p:nvPr/>
        </p:nvSpPr>
        <p:spPr>
          <a:xfrm>
            <a:off x="5233037" y="3750608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cap="all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80575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0B7813D-B76D-400E-BFDE-AA4BA0BFA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178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C7B8E0E-D51D-448E-9B9A-24FBCEAC8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00426"/>
            <a:ext cx="10512552" cy="33606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 </a:t>
            </a:r>
            <a:r>
              <a:rPr lang="en-US" sz="4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Diskussion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ADEB64-7C8F-4212-A82D-934B9FB2B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536" y="4119928"/>
            <a:ext cx="10494264" cy="136647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US" sz="28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Fragen</a:t>
            </a:r>
            <a:r>
              <a:rPr lang="en-US" sz="2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?</a:t>
            </a:r>
          </a:p>
          <a:p>
            <a:r>
              <a:rPr lang="en-US" sz="2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US" sz="28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Anmerkungen</a:t>
            </a:r>
            <a:r>
              <a:rPr lang="en-US" sz="2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?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62CEF9A-ADE9-4478-BD70-D2FFDBB77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BE211C2-9C0C-4BC0-A77A-155176EF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D211C7E-A55C-4B4B-A6BA-B5F245C85ED3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632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E67FFF-D88D-4DF0-A18E-A58F7D174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Quellen / Literatur</a:t>
            </a:r>
            <a:endParaRPr lang="de-DE" sz="28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ADD619-8A5F-49A3-BFEA-437047650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351AE5A-C89B-4722-A547-1F474B1B4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Sebastian Kanz - April 2020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ED9B44F-0E6C-4998-A8AA-A0FA7A8DE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1C7E-A55C-4B4B-A6BA-B5F245C85ED3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8653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B7813D-B76D-400E-BFDE-AA4BA0BFA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178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C87E556-6BDA-46B8-9382-178707178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00426"/>
            <a:ext cx="10512552" cy="33606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 </a:t>
            </a:r>
            <a:r>
              <a:rPr lang="en-US" sz="4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Einleitung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B492D49-0CEE-45C6-95D9-D3807DADD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536" y="4119928"/>
            <a:ext cx="10494264" cy="1366472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	Motivation &amp; These</a:t>
            </a:r>
          </a:p>
          <a:p>
            <a:r>
              <a:rPr lang="en-US" sz="2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	IOT-</a:t>
            </a:r>
            <a:r>
              <a:rPr lang="en-US" sz="28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Anwendungsfall</a:t>
            </a:r>
            <a:r>
              <a:rPr lang="en-US" sz="2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: Pay-As-You-Use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B887D4D-B427-4037-8200-905E90101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8689C59-4238-4274-9029-4FA9088CB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5752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A4F209C-C20E-4FA7-B241-1EF4F8D19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4564234-45B0-4ED8-A9E2-199C00173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2192000" cy="5166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4679AEA-C699-407B-91D5-E4EEC8128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4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Einleitung</a:t>
            </a:r>
            <a:br>
              <a:rPr lang="de-DE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de-DE" sz="3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Motivation und These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F8F67A-01CE-4C1B-BAEF-A73999658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chemeClr val="tx1">
                    <a:alpha val="70000"/>
                  </a:schemeClr>
                </a:solidFill>
              </a:rPr>
              <a:t>Masterarbeit Sebastian Kanz - April 2020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B677620-38F1-48B6-906D-FACFEDAB8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D211C7E-A55C-4B4B-A6BA-B5F245C85ED3}" type="slidenum">
              <a:rPr lang="de-DE" smtClean="0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de-DE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5" name="Rechteck: diagonal liegende Ecken abgerundet 4">
            <a:extLst>
              <a:ext uri="{FF2B5EF4-FFF2-40B4-BE49-F238E27FC236}">
                <a16:creationId xmlns:a16="http://schemas.microsoft.com/office/drawing/2014/main" id="{22FD658E-CD67-457A-AD2E-106B12E68673}"/>
              </a:ext>
            </a:extLst>
          </p:cNvPr>
          <p:cNvSpPr/>
          <p:nvPr/>
        </p:nvSpPr>
        <p:spPr>
          <a:xfrm>
            <a:off x="1811390" y="2354124"/>
            <a:ext cx="1264141" cy="1264141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DDEDDD"/>
          </a:solidFill>
        </p:spPr>
        <p:style>
          <a:lnRef idx="0">
            <a:schemeClr val="lt2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r>
              <a:rPr lang="de-DE" dirty="0">
                <a:solidFill>
                  <a:srgbClr val="404040"/>
                </a:solidFill>
              </a:rPr>
              <a:t>500 Mio.</a:t>
            </a:r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5F6338AB-C889-4693-9FDE-4BD2059B3709}"/>
              </a:ext>
            </a:extLst>
          </p:cNvPr>
          <p:cNvSpPr/>
          <p:nvPr/>
        </p:nvSpPr>
        <p:spPr>
          <a:xfrm>
            <a:off x="1407279" y="4012014"/>
            <a:ext cx="2072362" cy="720000"/>
          </a:xfrm>
          <a:custGeom>
            <a:avLst/>
            <a:gdLst>
              <a:gd name="connsiteX0" fmla="*/ 0 w 2072362"/>
              <a:gd name="connsiteY0" fmla="*/ 0 h 720000"/>
              <a:gd name="connsiteX1" fmla="*/ 2072362 w 2072362"/>
              <a:gd name="connsiteY1" fmla="*/ 0 h 720000"/>
              <a:gd name="connsiteX2" fmla="*/ 2072362 w 2072362"/>
              <a:gd name="connsiteY2" fmla="*/ 720000 h 720000"/>
              <a:gd name="connsiteX3" fmla="*/ 0 w 2072362"/>
              <a:gd name="connsiteY3" fmla="*/ 720000 h 720000"/>
              <a:gd name="connsiteX4" fmla="*/ 0 w 207236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2362" h="720000">
                <a:moveTo>
                  <a:pt x="0" y="0"/>
                </a:moveTo>
                <a:lnTo>
                  <a:pt x="2072362" y="0"/>
                </a:lnTo>
                <a:lnTo>
                  <a:pt x="207236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dk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de-DE" sz="1800" kern="1200" dirty="0">
                <a:solidFill>
                  <a:schemeClr val="tx1"/>
                </a:solidFill>
              </a:rPr>
              <a:t>IOT-Devices bis 2035</a:t>
            </a:r>
          </a:p>
          <a:p>
            <a:pPr marL="0" lvl="0" indent="0" algn="r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de-DE" sz="1200" dirty="0">
                <a:solidFill>
                  <a:schemeClr val="tx1"/>
                </a:solidFill>
              </a:rPr>
              <a:t>[1]</a:t>
            </a:r>
            <a:endParaRPr lang="en-US" sz="1200" kern="1200" dirty="0">
              <a:solidFill>
                <a:schemeClr val="tx1"/>
              </a:solidFill>
            </a:endParaRPr>
          </a:p>
        </p:txBody>
      </p:sp>
      <p:sp>
        <p:nvSpPr>
          <p:cNvPr id="11" name="Rechteck: diagonal liegende Ecken abgerundet 10">
            <a:extLst>
              <a:ext uri="{FF2B5EF4-FFF2-40B4-BE49-F238E27FC236}">
                <a16:creationId xmlns:a16="http://schemas.microsoft.com/office/drawing/2014/main" id="{7AA3895F-BA49-402A-B1D5-1775929968C3}"/>
              </a:ext>
            </a:extLst>
          </p:cNvPr>
          <p:cNvSpPr/>
          <p:nvPr/>
        </p:nvSpPr>
        <p:spPr>
          <a:xfrm>
            <a:off x="4246416" y="2354124"/>
            <a:ext cx="1264141" cy="1264141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E1EDFD"/>
          </a:solidFill>
        </p:spPr>
        <p:style>
          <a:lnRef idx="0">
            <a:schemeClr val="lt2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CC614248-D2D9-4AF9-A434-1759B33957D1}"/>
              </a:ext>
            </a:extLst>
          </p:cNvPr>
          <p:cNvSpPr/>
          <p:nvPr/>
        </p:nvSpPr>
        <p:spPr>
          <a:xfrm>
            <a:off x="3842305" y="4012014"/>
            <a:ext cx="2072362" cy="720000"/>
          </a:xfrm>
          <a:custGeom>
            <a:avLst/>
            <a:gdLst>
              <a:gd name="connsiteX0" fmla="*/ 0 w 2072362"/>
              <a:gd name="connsiteY0" fmla="*/ 0 h 720000"/>
              <a:gd name="connsiteX1" fmla="*/ 2072362 w 2072362"/>
              <a:gd name="connsiteY1" fmla="*/ 0 h 720000"/>
              <a:gd name="connsiteX2" fmla="*/ 2072362 w 2072362"/>
              <a:gd name="connsiteY2" fmla="*/ 720000 h 720000"/>
              <a:gd name="connsiteX3" fmla="*/ 0 w 2072362"/>
              <a:gd name="connsiteY3" fmla="*/ 720000 h 720000"/>
              <a:gd name="connsiteX4" fmla="*/ 0 w 207236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2362" h="720000">
                <a:moveTo>
                  <a:pt x="0" y="0"/>
                </a:moveTo>
                <a:lnTo>
                  <a:pt x="2072362" y="0"/>
                </a:lnTo>
                <a:lnTo>
                  <a:pt x="207236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dk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de-DE" sz="1800" kern="1200" dirty="0">
                <a:solidFill>
                  <a:schemeClr val="tx1"/>
                </a:solidFill>
              </a:rPr>
              <a:t>Großes Potential</a:t>
            </a:r>
            <a:endParaRPr lang="en-US" sz="1800" kern="1200" dirty="0">
              <a:solidFill>
                <a:schemeClr val="tx1"/>
              </a:solidFill>
            </a:endParaRPr>
          </a:p>
        </p:txBody>
      </p:sp>
      <p:sp>
        <p:nvSpPr>
          <p:cNvPr id="18" name="Rechteck: diagonal liegende Ecken abgerundet 17">
            <a:extLst>
              <a:ext uri="{FF2B5EF4-FFF2-40B4-BE49-F238E27FC236}">
                <a16:creationId xmlns:a16="http://schemas.microsoft.com/office/drawing/2014/main" id="{CD8B1076-2B23-489E-8718-495FB4E97B1B}"/>
              </a:ext>
            </a:extLst>
          </p:cNvPr>
          <p:cNvSpPr/>
          <p:nvPr/>
        </p:nvSpPr>
        <p:spPr>
          <a:xfrm>
            <a:off x="6681442" y="2354124"/>
            <a:ext cx="1264141" cy="1264141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E7DDEC"/>
          </a:solidFill>
        </p:spPr>
        <p:style>
          <a:lnRef idx="0">
            <a:schemeClr val="lt2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D50134C7-5913-49AC-8187-9AA0678F7765}"/>
              </a:ext>
            </a:extLst>
          </p:cNvPr>
          <p:cNvSpPr/>
          <p:nvPr/>
        </p:nvSpPr>
        <p:spPr>
          <a:xfrm>
            <a:off x="6277331" y="4012014"/>
            <a:ext cx="2072362" cy="720000"/>
          </a:xfrm>
          <a:custGeom>
            <a:avLst/>
            <a:gdLst>
              <a:gd name="connsiteX0" fmla="*/ 0 w 2072362"/>
              <a:gd name="connsiteY0" fmla="*/ 0 h 720000"/>
              <a:gd name="connsiteX1" fmla="*/ 2072362 w 2072362"/>
              <a:gd name="connsiteY1" fmla="*/ 0 h 720000"/>
              <a:gd name="connsiteX2" fmla="*/ 2072362 w 2072362"/>
              <a:gd name="connsiteY2" fmla="*/ 720000 h 720000"/>
              <a:gd name="connsiteX3" fmla="*/ 0 w 2072362"/>
              <a:gd name="connsiteY3" fmla="*/ 720000 h 720000"/>
              <a:gd name="connsiteX4" fmla="*/ 0 w 207236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2362" h="720000">
                <a:moveTo>
                  <a:pt x="0" y="0"/>
                </a:moveTo>
                <a:lnTo>
                  <a:pt x="2072362" y="0"/>
                </a:lnTo>
                <a:lnTo>
                  <a:pt x="207236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dk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endParaRPr lang="en-US" sz="1800" kern="1200" dirty="0">
              <a:solidFill>
                <a:schemeClr val="tx1"/>
              </a:solidFill>
            </a:endParaRPr>
          </a:p>
        </p:txBody>
      </p:sp>
      <p:sp>
        <p:nvSpPr>
          <p:cNvPr id="21" name="Rechteck: diagonal liegende Ecken abgerundet 20">
            <a:extLst>
              <a:ext uri="{FF2B5EF4-FFF2-40B4-BE49-F238E27FC236}">
                <a16:creationId xmlns:a16="http://schemas.microsoft.com/office/drawing/2014/main" id="{447E2B4A-69B9-4200-8825-B275A9EA1BE3}"/>
              </a:ext>
            </a:extLst>
          </p:cNvPr>
          <p:cNvSpPr/>
          <p:nvPr/>
        </p:nvSpPr>
        <p:spPr>
          <a:xfrm>
            <a:off x="9116468" y="2354124"/>
            <a:ext cx="1264141" cy="1264141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F8CECC"/>
          </a:solidFill>
        </p:spPr>
        <p:style>
          <a:lnRef idx="0">
            <a:schemeClr val="lt2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3" name="Freihandform: Form 22">
            <a:extLst>
              <a:ext uri="{FF2B5EF4-FFF2-40B4-BE49-F238E27FC236}">
                <a16:creationId xmlns:a16="http://schemas.microsoft.com/office/drawing/2014/main" id="{00CF7F9C-C6E9-4B38-9C45-E0AB72500744}"/>
              </a:ext>
            </a:extLst>
          </p:cNvPr>
          <p:cNvSpPr/>
          <p:nvPr/>
        </p:nvSpPr>
        <p:spPr>
          <a:xfrm>
            <a:off x="8712357" y="4012014"/>
            <a:ext cx="2072362" cy="720000"/>
          </a:xfrm>
          <a:custGeom>
            <a:avLst/>
            <a:gdLst>
              <a:gd name="connsiteX0" fmla="*/ 0 w 2072362"/>
              <a:gd name="connsiteY0" fmla="*/ 0 h 720000"/>
              <a:gd name="connsiteX1" fmla="*/ 2072362 w 2072362"/>
              <a:gd name="connsiteY1" fmla="*/ 0 h 720000"/>
              <a:gd name="connsiteX2" fmla="*/ 2072362 w 2072362"/>
              <a:gd name="connsiteY2" fmla="*/ 720000 h 720000"/>
              <a:gd name="connsiteX3" fmla="*/ 0 w 2072362"/>
              <a:gd name="connsiteY3" fmla="*/ 720000 h 720000"/>
              <a:gd name="connsiteX4" fmla="*/ 0 w 207236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2362" h="720000">
                <a:moveTo>
                  <a:pt x="0" y="0"/>
                </a:moveTo>
                <a:lnTo>
                  <a:pt x="2072362" y="0"/>
                </a:lnTo>
                <a:lnTo>
                  <a:pt x="207236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dk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endParaRPr lang="en-US" sz="1800" kern="1200" dirty="0">
              <a:solidFill>
                <a:schemeClr val="tx1"/>
              </a:solidFill>
            </a:endParaRPr>
          </a:p>
        </p:txBody>
      </p:sp>
      <p:pic>
        <p:nvPicPr>
          <p:cNvPr id="26" name="Grafik 25" descr="Rakete">
            <a:extLst>
              <a:ext uri="{FF2B5EF4-FFF2-40B4-BE49-F238E27FC236}">
                <a16:creationId xmlns:a16="http://schemas.microsoft.com/office/drawing/2014/main" id="{DAE54757-62DC-4135-B0DC-F903526D7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1286" y="2513575"/>
            <a:ext cx="914400" cy="914400"/>
          </a:xfrm>
          <a:prstGeom prst="rect">
            <a:avLst/>
          </a:prstGeom>
        </p:spPr>
      </p:pic>
      <p:pic>
        <p:nvPicPr>
          <p:cNvPr id="30" name="Grafik 29" descr="Gruppe von Personen">
            <a:extLst>
              <a:ext uri="{FF2B5EF4-FFF2-40B4-BE49-F238E27FC236}">
                <a16:creationId xmlns:a16="http://schemas.microsoft.com/office/drawing/2014/main" id="{2406C65A-9335-42BC-A755-5797CC6626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6312" y="2530443"/>
            <a:ext cx="914400" cy="914400"/>
          </a:xfrm>
          <a:prstGeom prst="rect">
            <a:avLst/>
          </a:prstGeom>
        </p:spPr>
      </p:pic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43D84C89-AE11-405A-91C4-5E0BB6D7F13E}"/>
              </a:ext>
            </a:extLst>
          </p:cNvPr>
          <p:cNvSpPr/>
          <p:nvPr/>
        </p:nvSpPr>
        <p:spPr>
          <a:xfrm>
            <a:off x="6277331" y="4012014"/>
            <a:ext cx="2072362" cy="720000"/>
          </a:xfrm>
          <a:custGeom>
            <a:avLst/>
            <a:gdLst>
              <a:gd name="connsiteX0" fmla="*/ 0 w 2072362"/>
              <a:gd name="connsiteY0" fmla="*/ 0 h 720000"/>
              <a:gd name="connsiteX1" fmla="*/ 2072362 w 2072362"/>
              <a:gd name="connsiteY1" fmla="*/ 0 h 720000"/>
              <a:gd name="connsiteX2" fmla="*/ 2072362 w 2072362"/>
              <a:gd name="connsiteY2" fmla="*/ 720000 h 720000"/>
              <a:gd name="connsiteX3" fmla="*/ 0 w 2072362"/>
              <a:gd name="connsiteY3" fmla="*/ 720000 h 720000"/>
              <a:gd name="connsiteX4" fmla="*/ 0 w 207236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2362" h="720000">
                <a:moveTo>
                  <a:pt x="0" y="0"/>
                </a:moveTo>
                <a:lnTo>
                  <a:pt x="2072362" y="0"/>
                </a:lnTo>
                <a:lnTo>
                  <a:pt x="207236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dk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de-DE" sz="1800" kern="1200" dirty="0">
                <a:solidFill>
                  <a:schemeClr val="tx1"/>
                </a:solidFill>
              </a:rPr>
              <a:t>Viele Stakeholder</a:t>
            </a:r>
            <a:endParaRPr lang="en-US" sz="1800" kern="1200" dirty="0">
              <a:solidFill>
                <a:schemeClr val="tx1"/>
              </a:solidFill>
            </a:endParaRPr>
          </a:p>
        </p:txBody>
      </p:sp>
      <p:pic>
        <p:nvPicPr>
          <p:cNvPr id="33" name="Grafik 32" descr="Blockchain">
            <a:extLst>
              <a:ext uri="{FF2B5EF4-FFF2-40B4-BE49-F238E27FC236}">
                <a16:creationId xmlns:a16="http://schemas.microsoft.com/office/drawing/2014/main" id="{762F556A-4AF6-4740-B43A-2696FE9FF4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91338" y="2513575"/>
            <a:ext cx="914400" cy="914400"/>
          </a:xfrm>
          <a:prstGeom prst="rect">
            <a:avLst/>
          </a:prstGeom>
        </p:spPr>
      </p:pic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0AC789AD-03FA-4AC0-9803-96CA8C6F9131}"/>
              </a:ext>
            </a:extLst>
          </p:cNvPr>
          <p:cNvSpPr/>
          <p:nvPr/>
        </p:nvSpPr>
        <p:spPr>
          <a:xfrm>
            <a:off x="8712357" y="4012014"/>
            <a:ext cx="2072362" cy="720000"/>
          </a:xfrm>
          <a:custGeom>
            <a:avLst/>
            <a:gdLst>
              <a:gd name="connsiteX0" fmla="*/ 0 w 2072362"/>
              <a:gd name="connsiteY0" fmla="*/ 0 h 720000"/>
              <a:gd name="connsiteX1" fmla="*/ 2072362 w 2072362"/>
              <a:gd name="connsiteY1" fmla="*/ 0 h 720000"/>
              <a:gd name="connsiteX2" fmla="*/ 2072362 w 2072362"/>
              <a:gd name="connsiteY2" fmla="*/ 720000 h 720000"/>
              <a:gd name="connsiteX3" fmla="*/ 0 w 2072362"/>
              <a:gd name="connsiteY3" fmla="*/ 720000 h 720000"/>
              <a:gd name="connsiteX4" fmla="*/ 0 w 207236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2362" h="720000">
                <a:moveTo>
                  <a:pt x="0" y="0"/>
                </a:moveTo>
                <a:lnTo>
                  <a:pt x="2072362" y="0"/>
                </a:lnTo>
                <a:lnTo>
                  <a:pt x="207236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dk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de-DE" sz="1800" kern="1200" dirty="0">
                <a:solidFill>
                  <a:schemeClr val="tx1"/>
                </a:solidFill>
              </a:rPr>
              <a:t>Blockchain-Technologie</a:t>
            </a:r>
            <a:endParaRPr lang="en-US" sz="1800" kern="1200" dirty="0">
              <a:solidFill>
                <a:schemeClr val="tx1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6879007B-2FE4-4333-9D59-392DEC28EB5A}"/>
              </a:ext>
            </a:extLst>
          </p:cNvPr>
          <p:cNvSpPr/>
          <p:nvPr/>
        </p:nvSpPr>
        <p:spPr>
          <a:xfrm>
            <a:off x="1407279" y="5036652"/>
            <a:ext cx="93774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</a:pPr>
            <a:r>
              <a:rPr lang="de-DE" sz="2000" b="1" dirty="0"/>
              <a:t>„DLT eignet sich als Technologie für IOT und die nicht-funktionalen Anforderungen sind für alle DLT-IOT-Anwendungsfälle gleich.“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5815699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54FA34-3B32-42E6-AEFE-B727E15B49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8237" r="19097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8517C64-5144-4DF2-8B64-BF04AF95A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de-DE" sz="2800" dirty="0"/>
              <a:t>Einleitung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91E82CB-ADC2-4C61-89B0-495B24B8B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Masterarbeit Sebastian Kanz - April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DF4FBE-88D5-4FD5-BF99-074F14BB7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D211C7E-A55C-4B4B-A6BA-B5F245C85ED3}" type="slidenum">
              <a:rPr lang="de-DE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5</a:t>
            </a:fld>
            <a:endParaRPr lang="de-DE">
              <a:solidFill>
                <a:schemeClr val="tx1"/>
              </a:solidFill>
            </a:endParaRPr>
          </a:p>
        </p:txBody>
      </p:sp>
      <p:sp>
        <p:nvSpPr>
          <p:cNvPr id="11" name="Rechteck: diagonal liegende Ecken abgerundet 10">
            <a:extLst>
              <a:ext uri="{FF2B5EF4-FFF2-40B4-BE49-F238E27FC236}">
                <a16:creationId xmlns:a16="http://schemas.microsoft.com/office/drawing/2014/main" id="{0133DECB-8904-4170-9CD6-E539A1F8BD40}"/>
              </a:ext>
            </a:extLst>
          </p:cNvPr>
          <p:cNvSpPr/>
          <p:nvPr/>
        </p:nvSpPr>
        <p:spPr>
          <a:xfrm>
            <a:off x="1820012" y="2789510"/>
            <a:ext cx="1264141" cy="1264141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DDEDDD"/>
          </a:solidFill>
        </p:spPr>
        <p:style>
          <a:lnRef idx="0">
            <a:schemeClr val="lt2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r>
              <a:rPr lang="de-DE" dirty="0">
                <a:solidFill>
                  <a:srgbClr val="404040"/>
                </a:solidFill>
              </a:rPr>
              <a:t>500 Mio.</a:t>
            </a:r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F53F4D8A-5EA3-4860-A686-06CB63867B0F}"/>
              </a:ext>
            </a:extLst>
          </p:cNvPr>
          <p:cNvSpPr/>
          <p:nvPr/>
        </p:nvSpPr>
        <p:spPr>
          <a:xfrm>
            <a:off x="1415901" y="4447400"/>
            <a:ext cx="2072362" cy="720000"/>
          </a:xfrm>
          <a:custGeom>
            <a:avLst/>
            <a:gdLst>
              <a:gd name="connsiteX0" fmla="*/ 0 w 2072362"/>
              <a:gd name="connsiteY0" fmla="*/ 0 h 720000"/>
              <a:gd name="connsiteX1" fmla="*/ 2072362 w 2072362"/>
              <a:gd name="connsiteY1" fmla="*/ 0 h 720000"/>
              <a:gd name="connsiteX2" fmla="*/ 2072362 w 2072362"/>
              <a:gd name="connsiteY2" fmla="*/ 720000 h 720000"/>
              <a:gd name="connsiteX3" fmla="*/ 0 w 2072362"/>
              <a:gd name="connsiteY3" fmla="*/ 720000 h 720000"/>
              <a:gd name="connsiteX4" fmla="*/ 0 w 207236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2362" h="720000">
                <a:moveTo>
                  <a:pt x="0" y="0"/>
                </a:moveTo>
                <a:lnTo>
                  <a:pt x="2072362" y="0"/>
                </a:lnTo>
                <a:lnTo>
                  <a:pt x="207236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dk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de-DE" sz="1800" kern="1200" dirty="0">
                <a:solidFill>
                  <a:schemeClr val="tx1"/>
                </a:solidFill>
              </a:rPr>
              <a:t>IOT-Devices bis 2035</a:t>
            </a:r>
          </a:p>
          <a:p>
            <a:pPr marL="0" lvl="0" indent="0" algn="r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de-DE" sz="1200" dirty="0">
                <a:solidFill>
                  <a:schemeClr val="tx1"/>
                </a:solidFill>
              </a:rPr>
              <a:t>[1]</a:t>
            </a:r>
            <a:endParaRPr lang="en-US" sz="1200" kern="1200" dirty="0">
              <a:solidFill>
                <a:schemeClr val="tx1"/>
              </a:solidFill>
            </a:endParaRPr>
          </a:p>
        </p:txBody>
      </p:sp>
      <p:sp>
        <p:nvSpPr>
          <p:cNvPr id="13" name="Rechteck: diagonal liegende Ecken abgerundet 12">
            <a:extLst>
              <a:ext uri="{FF2B5EF4-FFF2-40B4-BE49-F238E27FC236}">
                <a16:creationId xmlns:a16="http://schemas.microsoft.com/office/drawing/2014/main" id="{BF6AB48C-91F9-492F-BFB7-0CA8BEE5C4C3}"/>
              </a:ext>
            </a:extLst>
          </p:cNvPr>
          <p:cNvSpPr/>
          <p:nvPr/>
        </p:nvSpPr>
        <p:spPr>
          <a:xfrm>
            <a:off x="4255038" y="2789510"/>
            <a:ext cx="1264141" cy="1264141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E1EDFD"/>
          </a:solidFill>
        </p:spPr>
        <p:style>
          <a:lnRef idx="0">
            <a:schemeClr val="lt2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2224C80F-C678-4A15-9135-740B8AAA1081}"/>
              </a:ext>
            </a:extLst>
          </p:cNvPr>
          <p:cNvSpPr/>
          <p:nvPr/>
        </p:nvSpPr>
        <p:spPr>
          <a:xfrm>
            <a:off x="3850927" y="4447400"/>
            <a:ext cx="2072362" cy="720000"/>
          </a:xfrm>
          <a:custGeom>
            <a:avLst/>
            <a:gdLst>
              <a:gd name="connsiteX0" fmla="*/ 0 w 2072362"/>
              <a:gd name="connsiteY0" fmla="*/ 0 h 720000"/>
              <a:gd name="connsiteX1" fmla="*/ 2072362 w 2072362"/>
              <a:gd name="connsiteY1" fmla="*/ 0 h 720000"/>
              <a:gd name="connsiteX2" fmla="*/ 2072362 w 2072362"/>
              <a:gd name="connsiteY2" fmla="*/ 720000 h 720000"/>
              <a:gd name="connsiteX3" fmla="*/ 0 w 2072362"/>
              <a:gd name="connsiteY3" fmla="*/ 720000 h 720000"/>
              <a:gd name="connsiteX4" fmla="*/ 0 w 207236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2362" h="720000">
                <a:moveTo>
                  <a:pt x="0" y="0"/>
                </a:moveTo>
                <a:lnTo>
                  <a:pt x="2072362" y="0"/>
                </a:lnTo>
                <a:lnTo>
                  <a:pt x="207236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dk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de-DE" sz="1800" kern="1200" dirty="0">
                <a:solidFill>
                  <a:schemeClr val="tx1"/>
                </a:solidFill>
              </a:rPr>
              <a:t>Großes Potential</a:t>
            </a:r>
            <a:endParaRPr lang="en-US" sz="1800" kern="1200" dirty="0">
              <a:solidFill>
                <a:schemeClr val="tx1"/>
              </a:solidFill>
            </a:endParaRPr>
          </a:p>
        </p:txBody>
      </p:sp>
      <p:sp>
        <p:nvSpPr>
          <p:cNvPr id="15" name="Rechteck: diagonal liegende Ecken abgerundet 14">
            <a:extLst>
              <a:ext uri="{FF2B5EF4-FFF2-40B4-BE49-F238E27FC236}">
                <a16:creationId xmlns:a16="http://schemas.microsoft.com/office/drawing/2014/main" id="{4CBA4571-2108-4579-98C1-90B51F2DE1C8}"/>
              </a:ext>
            </a:extLst>
          </p:cNvPr>
          <p:cNvSpPr/>
          <p:nvPr/>
        </p:nvSpPr>
        <p:spPr>
          <a:xfrm>
            <a:off x="6690064" y="2789510"/>
            <a:ext cx="1264141" cy="1264141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E7DDEC"/>
          </a:solidFill>
        </p:spPr>
        <p:style>
          <a:lnRef idx="0">
            <a:schemeClr val="lt2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8F357F62-8F62-42FE-8B83-46529A5E2DD7}"/>
              </a:ext>
            </a:extLst>
          </p:cNvPr>
          <p:cNvSpPr/>
          <p:nvPr/>
        </p:nvSpPr>
        <p:spPr>
          <a:xfrm>
            <a:off x="6285953" y="4447400"/>
            <a:ext cx="2072362" cy="720000"/>
          </a:xfrm>
          <a:custGeom>
            <a:avLst/>
            <a:gdLst>
              <a:gd name="connsiteX0" fmla="*/ 0 w 2072362"/>
              <a:gd name="connsiteY0" fmla="*/ 0 h 720000"/>
              <a:gd name="connsiteX1" fmla="*/ 2072362 w 2072362"/>
              <a:gd name="connsiteY1" fmla="*/ 0 h 720000"/>
              <a:gd name="connsiteX2" fmla="*/ 2072362 w 2072362"/>
              <a:gd name="connsiteY2" fmla="*/ 720000 h 720000"/>
              <a:gd name="connsiteX3" fmla="*/ 0 w 2072362"/>
              <a:gd name="connsiteY3" fmla="*/ 720000 h 720000"/>
              <a:gd name="connsiteX4" fmla="*/ 0 w 207236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2362" h="720000">
                <a:moveTo>
                  <a:pt x="0" y="0"/>
                </a:moveTo>
                <a:lnTo>
                  <a:pt x="2072362" y="0"/>
                </a:lnTo>
                <a:lnTo>
                  <a:pt x="207236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dk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endParaRPr lang="en-US" sz="1800" kern="1200" dirty="0">
              <a:solidFill>
                <a:schemeClr val="tx1"/>
              </a:solidFill>
            </a:endParaRPr>
          </a:p>
        </p:txBody>
      </p:sp>
      <p:sp>
        <p:nvSpPr>
          <p:cNvPr id="17" name="Rechteck: diagonal liegende Ecken abgerundet 16">
            <a:extLst>
              <a:ext uri="{FF2B5EF4-FFF2-40B4-BE49-F238E27FC236}">
                <a16:creationId xmlns:a16="http://schemas.microsoft.com/office/drawing/2014/main" id="{40E18103-7915-4272-A991-A06B7B3232F9}"/>
              </a:ext>
            </a:extLst>
          </p:cNvPr>
          <p:cNvSpPr/>
          <p:nvPr/>
        </p:nvSpPr>
        <p:spPr>
          <a:xfrm>
            <a:off x="9125090" y="2789510"/>
            <a:ext cx="1264141" cy="1264141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F8CECC"/>
          </a:solidFill>
        </p:spPr>
        <p:style>
          <a:lnRef idx="0">
            <a:schemeClr val="lt2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38E35F29-C1E4-417E-BE3C-E8F88A2FA2B2}"/>
              </a:ext>
            </a:extLst>
          </p:cNvPr>
          <p:cNvSpPr/>
          <p:nvPr/>
        </p:nvSpPr>
        <p:spPr>
          <a:xfrm>
            <a:off x="8720979" y="4447400"/>
            <a:ext cx="2072362" cy="720000"/>
          </a:xfrm>
          <a:custGeom>
            <a:avLst/>
            <a:gdLst>
              <a:gd name="connsiteX0" fmla="*/ 0 w 2072362"/>
              <a:gd name="connsiteY0" fmla="*/ 0 h 720000"/>
              <a:gd name="connsiteX1" fmla="*/ 2072362 w 2072362"/>
              <a:gd name="connsiteY1" fmla="*/ 0 h 720000"/>
              <a:gd name="connsiteX2" fmla="*/ 2072362 w 2072362"/>
              <a:gd name="connsiteY2" fmla="*/ 720000 h 720000"/>
              <a:gd name="connsiteX3" fmla="*/ 0 w 2072362"/>
              <a:gd name="connsiteY3" fmla="*/ 720000 h 720000"/>
              <a:gd name="connsiteX4" fmla="*/ 0 w 207236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2362" h="720000">
                <a:moveTo>
                  <a:pt x="0" y="0"/>
                </a:moveTo>
                <a:lnTo>
                  <a:pt x="2072362" y="0"/>
                </a:lnTo>
                <a:lnTo>
                  <a:pt x="207236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dk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endParaRPr lang="en-US" sz="1800" kern="1200" dirty="0">
              <a:solidFill>
                <a:schemeClr val="tx1"/>
              </a:solidFill>
            </a:endParaRPr>
          </a:p>
        </p:txBody>
      </p:sp>
      <p:pic>
        <p:nvPicPr>
          <p:cNvPr id="19" name="Grafik 18" descr="Rakete">
            <a:extLst>
              <a:ext uri="{FF2B5EF4-FFF2-40B4-BE49-F238E27FC236}">
                <a16:creationId xmlns:a16="http://schemas.microsoft.com/office/drawing/2014/main" id="{86A11543-9F3E-4A04-A248-A857426E1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9908" y="2948961"/>
            <a:ext cx="914400" cy="914400"/>
          </a:xfrm>
          <a:prstGeom prst="rect">
            <a:avLst/>
          </a:prstGeom>
        </p:spPr>
      </p:pic>
      <p:pic>
        <p:nvPicPr>
          <p:cNvPr id="20" name="Grafik 19" descr="Gruppe von Personen">
            <a:extLst>
              <a:ext uri="{FF2B5EF4-FFF2-40B4-BE49-F238E27FC236}">
                <a16:creationId xmlns:a16="http://schemas.microsoft.com/office/drawing/2014/main" id="{47D38EEA-17B1-4356-B32D-88A875A29A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64934" y="2965829"/>
            <a:ext cx="914400" cy="914400"/>
          </a:xfrm>
          <a:prstGeom prst="rect">
            <a:avLst/>
          </a:prstGeom>
        </p:spPr>
      </p:pic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4C28C156-34A0-4A4C-B493-CABBEBCDF107}"/>
              </a:ext>
            </a:extLst>
          </p:cNvPr>
          <p:cNvSpPr/>
          <p:nvPr/>
        </p:nvSpPr>
        <p:spPr>
          <a:xfrm>
            <a:off x="6285953" y="4447400"/>
            <a:ext cx="2072362" cy="720000"/>
          </a:xfrm>
          <a:custGeom>
            <a:avLst/>
            <a:gdLst>
              <a:gd name="connsiteX0" fmla="*/ 0 w 2072362"/>
              <a:gd name="connsiteY0" fmla="*/ 0 h 720000"/>
              <a:gd name="connsiteX1" fmla="*/ 2072362 w 2072362"/>
              <a:gd name="connsiteY1" fmla="*/ 0 h 720000"/>
              <a:gd name="connsiteX2" fmla="*/ 2072362 w 2072362"/>
              <a:gd name="connsiteY2" fmla="*/ 720000 h 720000"/>
              <a:gd name="connsiteX3" fmla="*/ 0 w 2072362"/>
              <a:gd name="connsiteY3" fmla="*/ 720000 h 720000"/>
              <a:gd name="connsiteX4" fmla="*/ 0 w 207236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2362" h="720000">
                <a:moveTo>
                  <a:pt x="0" y="0"/>
                </a:moveTo>
                <a:lnTo>
                  <a:pt x="2072362" y="0"/>
                </a:lnTo>
                <a:lnTo>
                  <a:pt x="207236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dk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de-DE" sz="1800" kern="1200" dirty="0">
                <a:solidFill>
                  <a:schemeClr val="tx1"/>
                </a:solidFill>
              </a:rPr>
              <a:t>Viele Stakeholder</a:t>
            </a:r>
            <a:endParaRPr lang="en-US" sz="1800" kern="1200" dirty="0">
              <a:solidFill>
                <a:schemeClr val="tx1"/>
              </a:solidFill>
            </a:endParaRPr>
          </a:p>
        </p:txBody>
      </p:sp>
      <p:pic>
        <p:nvPicPr>
          <p:cNvPr id="22" name="Grafik 21" descr="Blockchain">
            <a:extLst>
              <a:ext uri="{FF2B5EF4-FFF2-40B4-BE49-F238E27FC236}">
                <a16:creationId xmlns:a16="http://schemas.microsoft.com/office/drawing/2014/main" id="{485F708C-ECC2-4535-AA96-6F37169DA4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99960" y="2948961"/>
            <a:ext cx="914400" cy="914400"/>
          </a:xfrm>
          <a:prstGeom prst="rect">
            <a:avLst/>
          </a:prstGeom>
        </p:spPr>
      </p:pic>
      <p:sp>
        <p:nvSpPr>
          <p:cNvPr id="23" name="Freihandform: Form 22">
            <a:extLst>
              <a:ext uri="{FF2B5EF4-FFF2-40B4-BE49-F238E27FC236}">
                <a16:creationId xmlns:a16="http://schemas.microsoft.com/office/drawing/2014/main" id="{12419807-0158-4E16-A062-A53586701E44}"/>
              </a:ext>
            </a:extLst>
          </p:cNvPr>
          <p:cNvSpPr/>
          <p:nvPr/>
        </p:nvSpPr>
        <p:spPr>
          <a:xfrm>
            <a:off x="8720979" y="4447400"/>
            <a:ext cx="2072362" cy="720000"/>
          </a:xfrm>
          <a:custGeom>
            <a:avLst/>
            <a:gdLst>
              <a:gd name="connsiteX0" fmla="*/ 0 w 2072362"/>
              <a:gd name="connsiteY0" fmla="*/ 0 h 720000"/>
              <a:gd name="connsiteX1" fmla="*/ 2072362 w 2072362"/>
              <a:gd name="connsiteY1" fmla="*/ 0 h 720000"/>
              <a:gd name="connsiteX2" fmla="*/ 2072362 w 2072362"/>
              <a:gd name="connsiteY2" fmla="*/ 720000 h 720000"/>
              <a:gd name="connsiteX3" fmla="*/ 0 w 2072362"/>
              <a:gd name="connsiteY3" fmla="*/ 720000 h 720000"/>
              <a:gd name="connsiteX4" fmla="*/ 0 w 207236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2362" h="720000">
                <a:moveTo>
                  <a:pt x="0" y="0"/>
                </a:moveTo>
                <a:lnTo>
                  <a:pt x="2072362" y="0"/>
                </a:lnTo>
                <a:lnTo>
                  <a:pt x="207236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dk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de-DE" sz="1800" kern="1200" dirty="0">
                <a:solidFill>
                  <a:schemeClr val="tx1"/>
                </a:solidFill>
              </a:rPr>
              <a:t>Blockchain-Technologie</a:t>
            </a:r>
            <a:endParaRPr lang="en-US" sz="1800" kern="1200" dirty="0">
              <a:solidFill>
                <a:schemeClr val="tx1"/>
              </a:solidFill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7E81AD4-1C0E-4A34-B48F-FCF4658C4E79}"/>
              </a:ext>
            </a:extLst>
          </p:cNvPr>
          <p:cNvSpPr/>
          <p:nvPr/>
        </p:nvSpPr>
        <p:spPr>
          <a:xfrm>
            <a:off x="1407280" y="5207206"/>
            <a:ext cx="93774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</a:pPr>
            <a:r>
              <a:rPr lang="de-DE" sz="2000" b="1" dirty="0"/>
              <a:t>„DLT eignet sich als Technologie für IOT und die nicht-funktionalen Anforderungen sind für alle DLT-IOT-Anwendungsfälle gleich.“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71639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A4F209C-C20E-4FA7-B241-1EF4F8D19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4564234-45B0-4ED8-A9E2-199C00173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2192000" cy="5166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4679AEA-C699-407B-91D5-E4EEC8128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4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Einleitung</a:t>
            </a:r>
            <a:br>
              <a:rPr lang="de-DE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de-DE" sz="3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Motivation und These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F8F67A-01CE-4C1B-BAEF-A73999658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Masterarbeit Sebastian Kanz - April 2020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B677620-38F1-48B6-906D-FACFEDAB8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D211C7E-A55C-4B4B-A6BA-B5F245C85ED3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hteck: diagonal liegende Ecken abgerundet 4">
            <a:extLst>
              <a:ext uri="{FF2B5EF4-FFF2-40B4-BE49-F238E27FC236}">
                <a16:creationId xmlns:a16="http://schemas.microsoft.com/office/drawing/2014/main" id="{22FD658E-CD67-457A-AD2E-106B12E68673}"/>
              </a:ext>
            </a:extLst>
          </p:cNvPr>
          <p:cNvSpPr/>
          <p:nvPr/>
        </p:nvSpPr>
        <p:spPr>
          <a:xfrm>
            <a:off x="1811390" y="2354124"/>
            <a:ext cx="1264141" cy="1264141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DDEDDD"/>
          </a:solidFill>
        </p:spPr>
        <p:style>
          <a:lnRef idx="0">
            <a:schemeClr val="lt2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500 Mio.</a:t>
            </a:r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5F6338AB-C889-4693-9FDE-4BD2059B3709}"/>
              </a:ext>
            </a:extLst>
          </p:cNvPr>
          <p:cNvSpPr/>
          <p:nvPr/>
        </p:nvSpPr>
        <p:spPr>
          <a:xfrm>
            <a:off x="1407279" y="4012014"/>
            <a:ext cx="2072362" cy="720000"/>
          </a:xfrm>
          <a:custGeom>
            <a:avLst/>
            <a:gdLst>
              <a:gd name="connsiteX0" fmla="*/ 0 w 2072362"/>
              <a:gd name="connsiteY0" fmla="*/ 0 h 720000"/>
              <a:gd name="connsiteX1" fmla="*/ 2072362 w 2072362"/>
              <a:gd name="connsiteY1" fmla="*/ 0 h 720000"/>
              <a:gd name="connsiteX2" fmla="*/ 2072362 w 2072362"/>
              <a:gd name="connsiteY2" fmla="*/ 720000 h 720000"/>
              <a:gd name="connsiteX3" fmla="*/ 0 w 2072362"/>
              <a:gd name="connsiteY3" fmla="*/ 720000 h 720000"/>
              <a:gd name="connsiteX4" fmla="*/ 0 w 207236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2362" h="720000">
                <a:moveTo>
                  <a:pt x="0" y="0"/>
                </a:moveTo>
                <a:lnTo>
                  <a:pt x="2072362" y="0"/>
                </a:lnTo>
                <a:lnTo>
                  <a:pt x="207236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dk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marR="0" lvl="0" indent="0" algn="ctr" defTabSz="8001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 cap="all"/>
            </a:pPr>
            <a:r>
              <a:rPr kumimoji="0" lang="de-DE" sz="18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IOT-Devices bis 2035</a:t>
            </a:r>
          </a:p>
          <a:p>
            <a:pPr marL="0" marR="0" lvl="0" indent="0" algn="r" defTabSz="8001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 cap="all"/>
            </a:pPr>
            <a:r>
              <a:rPr kumimoji="0" lang="de-DE" sz="12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[1]</a:t>
            </a:r>
            <a:endParaRPr kumimoji="0" lang="en-US" sz="1200" b="0" i="0" u="none" strike="noStrike" kern="1200" cap="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hteck: diagonal liegende Ecken abgerundet 10">
            <a:extLst>
              <a:ext uri="{FF2B5EF4-FFF2-40B4-BE49-F238E27FC236}">
                <a16:creationId xmlns:a16="http://schemas.microsoft.com/office/drawing/2014/main" id="{7AA3895F-BA49-402A-B1D5-1775929968C3}"/>
              </a:ext>
            </a:extLst>
          </p:cNvPr>
          <p:cNvSpPr/>
          <p:nvPr/>
        </p:nvSpPr>
        <p:spPr>
          <a:xfrm>
            <a:off x="4246416" y="2354124"/>
            <a:ext cx="1264141" cy="1264141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E1EDFD"/>
          </a:solidFill>
        </p:spPr>
        <p:style>
          <a:lnRef idx="0">
            <a:schemeClr val="lt2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CC614248-D2D9-4AF9-A434-1759B33957D1}"/>
              </a:ext>
            </a:extLst>
          </p:cNvPr>
          <p:cNvSpPr/>
          <p:nvPr/>
        </p:nvSpPr>
        <p:spPr>
          <a:xfrm>
            <a:off x="3842305" y="4012014"/>
            <a:ext cx="2072362" cy="720000"/>
          </a:xfrm>
          <a:custGeom>
            <a:avLst/>
            <a:gdLst>
              <a:gd name="connsiteX0" fmla="*/ 0 w 2072362"/>
              <a:gd name="connsiteY0" fmla="*/ 0 h 720000"/>
              <a:gd name="connsiteX1" fmla="*/ 2072362 w 2072362"/>
              <a:gd name="connsiteY1" fmla="*/ 0 h 720000"/>
              <a:gd name="connsiteX2" fmla="*/ 2072362 w 2072362"/>
              <a:gd name="connsiteY2" fmla="*/ 720000 h 720000"/>
              <a:gd name="connsiteX3" fmla="*/ 0 w 2072362"/>
              <a:gd name="connsiteY3" fmla="*/ 720000 h 720000"/>
              <a:gd name="connsiteX4" fmla="*/ 0 w 207236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2362" h="720000">
                <a:moveTo>
                  <a:pt x="0" y="0"/>
                </a:moveTo>
                <a:lnTo>
                  <a:pt x="2072362" y="0"/>
                </a:lnTo>
                <a:lnTo>
                  <a:pt x="207236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dk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marR="0" lvl="0" indent="0" algn="ctr" defTabSz="8001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 cap="all"/>
            </a:pPr>
            <a:r>
              <a:rPr kumimoji="0" lang="de-DE" sz="18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Großes Potential</a:t>
            </a:r>
            <a:endParaRPr kumimoji="0" lang="en-US" sz="1800" b="0" i="0" u="none" strike="noStrike" kern="1200" cap="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hteck: diagonal liegende Ecken abgerundet 17">
            <a:extLst>
              <a:ext uri="{FF2B5EF4-FFF2-40B4-BE49-F238E27FC236}">
                <a16:creationId xmlns:a16="http://schemas.microsoft.com/office/drawing/2014/main" id="{CD8B1076-2B23-489E-8718-495FB4E97B1B}"/>
              </a:ext>
            </a:extLst>
          </p:cNvPr>
          <p:cNvSpPr/>
          <p:nvPr/>
        </p:nvSpPr>
        <p:spPr>
          <a:xfrm>
            <a:off x="6681442" y="2354124"/>
            <a:ext cx="1264141" cy="1264141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E7DDEC"/>
          </a:solidFill>
        </p:spPr>
        <p:style>
          <a:lnRef idx="0">
            <a:schemeClr val="lt2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D50134C7-5913-49AC-8187-9AA0678F7765}"/>
              </a:ext>
            </a:extLst>
          </p:cNvPr>
          <p:cNvSpPr/>
          <p:nvPr/>
        </p:nvSpPr>
        <p:spPr>
          <a:xfrm>
            <a:off x="6277331" y="4012014"/>
            <a:ext cx="2072362" cy="720000"/>
          </a:xfrm>
          <a:custGeom>
            <a:avLst/>
            <a:gdLst>
              <a:gd name="connsiteX0" fmla="*/ 0 w 2072362"/>
              <a:gd name="connsiteY0" fmla="*/ 0 h 720000"/>
              <a:gd name="connsiteX1" fmla="*/ 2072362 w 2072362"/>
              <a:gd name="connsiteY1" fmla="*/ 0 h 720000"/>
              <a:gd name="connsiteX2" fmla="*/ 2072362 w 2072362"/>
              <a:gd name="connsiteY2" fmla="*/ 720000 h 720000"/>
              <a:gd name="connsiteX3" fmla="*/ 0 w 2072362"/>
              <a:gd name="connsiteY3" fmla="*/ 720000 h 720000"/>
              <a:gd name="connsiteX4" fmla="*/ 0 w 207236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2362" h="720000">
                <a:moveTo>
                  <a:pt x="0" y="0"/>
                </a:moveTo>
                <a:lnTo>
                  <a:pt x="2072362" y="0"/>
                </a:lnTo>
                <a:lnTo>
                  <a:pt x="207236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dk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marR="0" lvl="0" indent="0" algn="ctr" defTabSz="8001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 cap="all"/>
            </a:pPr>
            <a:endParaRPr kumimoji="0" lang="en-US" sz="1800" b="0" i="0" u="none" strike="noStrike" kern="1200" cap="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hteck: diagonal liegende Ecken abgerundet 20">
            <a:extLst>
              <a:ext uri="{FF2B5EF4-FFF2-40B4-BE49-F238E27FC236}">
                <a16:creationId xmlns:a16="http://schemas.microsoft.com/office/drawing/2014/main" id="{447E2B4A-69B9-4200-8825-B275A9EA1BE3}"/>
              </a:ext>
            </a:extLst>
          </p:cNvPr>
          <p:cNvSpPr/>
          <p:nvPr/>
        </p:nvSpPr>
        <p:spPr>
          <a:xfrm>
            <a:off x="9116468" y="2354124"/>
            <a:ext cx="1264141" cy="1264141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F8CECC"/>
          </a:solidFill>
        </p:spPr>
        <p:style>
          <a:lnRef idx="0">
            <a:schemeClr val="lt2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3" name="Freihandform: Form 22">
            <a:extLst>
              <a:ext uri="{FF2B5EF4-FFF2-40B4-BE49-F238E27FC236}">
                <a16:creationId xmlns:a16="http://schemas.microsoft.com/office/drawing/2014/main" id="{00CF7F9C-C6E9-4B38-9C45-E0AB72500744}"/>
              </a:ext>
            </a:extLst>
          </p:cNvPr>
          <p:cNvSpPr/>
          <p:nvPr/>
        </p:nvSpPr>
        <p:spPr>
          <a:xfrm>
            <a:off x="8712357" y="4012014"/>
            <a:ext cx="2072362" cy="720000"/>
          </a:xfrm>
          <a:custGeom>
            <a:avLst/>
            <a:gdLst>
              <a:gd name="connsiteX0" fmla="*/ 0 w 2072362"/>
              <a:gd name="connsiteY0" fmla="*/ 0 h 720000"/>
              <a:gd name="connsiteX1" fmla="*/ 2072362 w 2072362"/>
              <a:gd name="connsiteY1" fmla="*/ 0 h 720000"/>
              <a:gd name="connsiteX2" fmla="*/ 2072362 w 2072362"/>
              <a:gd name="connsiteY2" fmla="*/ 720000 h 720000"/>
              <a:gd name="connsiteX3" fmla="*/ 0 w 2072362"/>
              <a:gd name="connsiteY3" fmla="*/ 720000 h 720000"/>
              <a:gd name="connsiteX4" fmla="*/ 0 w 207236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2362" h="720000">
                <a:moveTo>
                  <a:pt x="0" y="0"/>
                </a:moveTo>
                <a:lnTo>
                  <a:pt x="2072362" y="0"/>
                </a:lnTo>
                <a:lnTo>
                  <a:pt x="207236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dk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marR="0" lvl="0" indent="0" algn="ctr" defTabSz="8001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 cap="all"/>
            </a:pPr>
            <a:endParaRPr kumimoji="0" lang="en-US" sz="1800" b="0" i="0" u="none" strike="noStrike" kern="1200" cap="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Grafik 25" descr="Rakete">
            <a:extLst>
              <a:ext uri="{FF2B5EF4-FFF2-40B4-BE49-F238E27FC236}">
                <a16:creationId xmlns:a16="http://schemas.microsoft.com/office/drawing/2014/main" id="{DAE54757-62DC-4135-B0DC-F903526D7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1286" y="2513575"/>
            <a:ext cx="914400" cy="914400"/>
          </a:xfrm>
          <a:prstGeom prst="rect">
            <a:avLst/>
          </a:prstGeom>
        </p:spPr>
      </p:pic>
      <p:pic>
        <p:nvPicPr>
          <p:cNvPr id="30" name="Grafik 29" descr="Gruppe von Personen">
            <a:extLst>
              <a:ext uri="{FF2B5EF4-FFF2-40B4-BE49-F238E27FC236}">
                <a16:creationId xmlns:a16="http://schemas.microsoft.com/office/drawing/2014/main" id="{2406C65A-9335-42BC-A755-5797CC6626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6312" y="2530443"/>
            <a:ext cx="914400" cy="914400"/>
          </a:xfrm>
          <a:prstGeom prst="rect">
            <a:avLst/>
          </a:prstGeom>
        </p:spPr>
      </p:pic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43D84C89-AE11-405A-91C4-5E0BB6D7F13E}"/>
              </a:ext>
            </a:extLst>
          </p:cNvPr>
          <p:cNvSpPr/>
          <p:nvPr/>
        </p:nvSpPr>
        <p:spPr>
          <a:xfrm>
            <a:off x="6277331" y="4012014"/>
            <a:ext cx="2072362" cy="720000"/>
          </a:xfrm>
          <a:custGeom>
            <a:avLst/>
            <a:gdLst>
              <a:gd name="connsiteX0" fmla="*/ 0 w 2072362"/>
              <a:gd name="connsiteY0" fmla="*/ 0 h 720000"/>
              <a:gd name="connsiteX1" fmla="*/ 2072362 w 2072362"/>
              <a:gd name="connsiteY1" fmla="*/ 0 h 720000"/>
              <a:gd name="connsiteX2" fmla="*/ 2072362 w 2072362"/>
              <a:gd name="connsiteY2" fmla="*/ 720000 h 720000"/>
              <a:gd name="connsiteX3" fmla="*/ 0 w 2072362"/>
              <a:gd name="connsiteY3" fmla="*/ 720000 h 720000"/>
              <a:gd name="connsiteX4" fmla="*/ 0 w 207236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2362" h="720000">
                <a:moveTo>
                  <a:pt x="0" y="0"/>
                </a:moveTo>
                <a:lnTo>
                  <a:pt x="2072362" y="0"/>
                </a:lnTo>
                <a:lnTo>
                  <a:pt x="207236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dk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marR="0" lvl="0" indent="0" algn="ctr" defTabSz="8001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 cap="all"/>
            </a:pPr>
            <a:r>
              <a:rPr kumimoji="0" lang="de-DE" sz="18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Viele Stakeholder</a:t>
            </a:r>
            <a:endParaRPr kumimoji="0" lang="en-US" sz="1800" b="0" i="0" u="none" strike="noStrike" kern="1200" cap="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Grafik 32" descr="Blockchain">
            <a:extLst>
              <a:ext uri="{FF2B5EF4-FFF2-40B4-BE49-F238E27FC236}">
                <a16:creationId xmlns:a16="http://schemas.microsoft.com/office/drawing/2014/main" id="{762F556A-4AF6-4740-B43A-2696FE9FF4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91338" y="2513575"/>
            <a:ext cx="914400" cy="914400"/>
          </a:xfrm>
          <a:prstGeom prst="rect">
            <a:avLst/>
          </a:prstGeom>
        </p:spPr>
      </p:pic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0AC789AD-03FA-4AC0-9803-96CA8C6F9131}"/>
              </a:ext>
            </a:extLst>
          </p:cNvPr>
          <p:cNvSpPr/>
          <p:nvPr/>
        </p:nvSpPr>
        <p:spPr>
          <a:xfrm>
            <a:off x="8712357" y="4012014"/>
            <a:ext cx="2072362" cy="720000"/>
          </a:xfrm>
          <a:custGeom>
            <a:avLst/>
            <a:gdLst>
              <a:gd name="connsiteX0" fmla="*/ 0 w 2072362"/>
              <a:gd name="connsiteY0" fmla="*/ 0 h 720000"/>
              <a:gd name="connsiteX1" fmla="*/ 2072362 w 2072362"/>
              <a:gd name="connsiteY1" fmla="*/ 0 h 720000"/>
              <a:gd name="connsiteX2" fmla="*/ 2072362 w 2072362"/>
              <a:gd name="connsiteY2" fmla="*/ 720000 h 720000"/>
              <a:gd name="connsiteX3" fmla="*/ 0 w 2072362"/>
              <a:gd name="connsiteY3" fmla="*/ 720000 h 720000"/>
              <a:gd name="connsiteX4" fmla="*/ 0 w 207236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2362" h="720000">
                <a:moveTo>
                  <a:pt x="0" y="0"/>
                </a:moveTo>
                <a:lnTo>
                  <a:pt x="2072362" y="0"/>
                </a:lnTo>
                <a:lnTo>
                  <a:pt x="207236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dk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marR="0" lvl="0" indent="0" algn="ctr" defTabSz="8001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 cap="all"/>
            </a:pPr>
            <a:r>
              <a:rPr kumimoji="0" lang="de-DE" sz="18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Blockchain-Technologie</a:t>
            </a:r>
            <a:endParaRPr kumimoji="0" lang="en-US" sz="1800" b="0" i="0" u="none" strike="noStrike" kern="1200" cap="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6879007B-2FE4-4333-9D59-392DEC28EB5A}"/>
              </a:ext>
            </a:extLst>
          </p:cNvPr>
          <p:cNvSpPr/>
          <p:nvPr/>
        </p:nvSpPr>
        <p:spPr>
          <a:xfrm>
            <a:off x="1407279" y="5036652"/>
            <a:ext cx="93774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„DLT eignet sich als Technologie für IOT und die nicht-funktionalen Anforderungen sind für alle DLT-IOT-Anwendungsfälle gleich.“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0598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E67FFF-D88D-4DF0-A18E-A58F7D174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4838780" cy="1676603"/>
          </a:xfrm>
        </p:spPr>
        <p:txBody>
          <a:bodyPr>
            <a:normAutofit/>
          </a:bodyPr>
          <a:lstStyle/>
          <a:p>
            <a:r>
              <a:rPr lang="de-DE" sz="4800" dirty="0"/>
              <a:t>Einleitung</a:t>
            </a:r>
            <a:br>
              <a:rPr lang="de-DE" sz="4900" dirty="0"/>
            </a:br>
            <a:r>
              <a:rPr lang="de-DE" sz="2800" dirty="0"/>
              <a:t>IOT-Anwendungsfall:</a:t>
            </a:r>
            <a:br>
              <a:rPr lang="de-DE" sz="2800" dirty="0"/>
            </a:br>
            <a:r>
              <a:rPr lang="de-DE" sz="2800" dirty="0"/>
              <a:t>Pay-As-</a:t>
            </a:r>
            <a:r>
              <a:rPr lang="de-DE" sz="2800" dirty="0" err="1"/>
              <a:t>You</a:t>
            </a:r>
            <a:r>
              <a:rPr lang="de-DE" sz="2800" dirty="0"/>
              <a:t>-Use</a:t>
            </a:r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9C4DE9F7-EEA2-409B-91BA-D0100A63A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1"/>
            <a:ext cx="3667036" cy="3779520"/>
          </a:xfrm>
        </p:spPr>
        <p:txBody>
          <a:bodyPr>
            <a:normAutofit/>
          </a:bodyPr>
          <a:lstStyle/>
          <a:p>
            <a:endParaRPr lang="de-DE" sz="1800" dirty="0"/>
          </a:p>
          <a:p>
            <a:r>
              <a:rPr lang="de-DE" sz="1800" dirty="0"/>
              <a:t>Zentraler Begriff 1</a:t>
            </a:r>
          </a:p>
          <a:p>
            <a:endParaRPr lang="de-DE" sz="1800" dirty="0"/>
          </a:p>
          <a:p>
            <a:r>
              <a:rPr lang="de-DE" sz="1800" dirty="0"/>
              <a:t>Zentraler Begriff 2</a:t>
            </a:r>
          </a:p>
          <a:p>
            <a:endParaRPr lang="de-DE" sz="1800" dirty="0"/>
          </a:p>
          <a:p>
            <a:r>
              <a:rPr lang="de-DE" sz="1800" dirty="0"/>
              <a:t>Zentraler Begriff 3</a:t>
            </a:r>
          </a:p>
          <a:p>
            <a:pPr marL="0" indent="0">
              <a:buNone/>
            </a:pPr>
            <a:endParaRPr lang="de-DE" sz="1800" dirty="0"/>
          </a:p>
          <a:p>
            <a:r>
              <a:rPr lang="de-DE" sz="1800" dirty="0"/>
              <a:t>Zentraler Begriff 4</a:t>
            </a:r>
          </a:p>
          <a:p>
            <a:endParaRPr lang="de-DE" sz="1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498528E-FDAD-4B46-A91C-6F43A08B0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7709" y="310033"/>
            <a:ext cx="6055360" cy="6237933"/>
          </a:xfrm>
          <a:prstGeom prst="rect">
            <a:avLst/>
          </a:prstGeom>
          <a:effectLst/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CE8C14B-C6F6-42C3-9101-5C6182D94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898989"/>
                </a:solidFill>
              </a:rPr>
              <a:t>Masterarbeit Sebastian Kanz - April 2020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7BEB190-7047-41B6-8937-3947BDB76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1C7E-A55C-4B4B-A6BA-B5F245C85ED3}" type="slidenum">
              <a:rPr lang="de-DE" smtClean="0">
                <a:solidFill>
                  <a:srgbClr val="898989"/>
                </a:solidFill>
              </a:rPr>
              <a:t>7</a:t>
            </a:fld>
            <a:endParaRPr lang="de-DE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264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B7813D-B76D-400E-BFDE-AA4BA0BFA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178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C87E556-6BDA-46B8-9382-178707178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00426"/>
            <a:ext cx="10512552" cy="33606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 </a:t>
            </a:r>
            <a:r>
              <a:rPr lang="en-US" sz="4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Theoretische</a:t>
            </a: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Grundlagen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B492D49-0CEE-45C6-95D9-D3807DADD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536" y="4119928"/>
            <a:ext cx="10494264" cy="136647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	Distributed Ledger Technologies</a:t>
            </a:r>
          </a:p>
          <a:p>
            <a:r>
              <a:rPr lang="en-US" sz="2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	Internet of Things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AD34121-1704-48BF-85FD-D9EC4C475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Sebastian Kanz - April 2020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87A17A6-109A-4095-A402-8F2AB56F3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1C7E-A55C-4B4B-A6BA-B5F245C85ED3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5082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E67FFF-D88D-4DF0-A18E-A58F7D174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4838780" cy="1676603"/>
          </a:xfrm>
        </p:spPr>
        <p:txBody>
          <a:bodyPr>
            <a:normAutofit fontScale="90000"/>
          </a:bodyPr>
          <a:lstStyle/>
          <a:p>
            <a:r>
              <a:rPr lang="de-DE" sz="5300" dirty="0"/>
              <a:t>Theoretische</a:t>
            </a:r>
            <a:br>
              <a:rPr lang="de-DE" sz="5300" dirty="0"/>
            </a:br>
            <a:r>
              <a:rPr lang="de-DE" sz="5300" dirty="0"/>
              <a:t>Grundlagen</a:t>
            </a:r>
            <a:br>
              <a:rPr lang="de-DE" sz="2800" dirty="0"/>
            </a:br>
            <a:r>
              <a:rPr lang="de-DE" sz="3100" dirty="0"/>
              <a:t>DLT</a:t>
            </a:r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9C4DE9F7-EEA2-409B-91BA-D0100A63A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1"/>
            <a:ext cx="3667036" cy="3779520"/>
          </a:xfrm>
        </p:spPr>
        <p:txBody>
          <a:bodyPr>
            <a:normAutofit/>
          </a:bodyPr>
          <a:lstStyle/>
          <a:p>
            <a:endParaRPr lang="de-DE" sz="1800"/>
          </a:p>
          <a:p>
            <a:r>
              <a:rPr lang="de-DE" sz="1800"/>
              <a:t>Zentraler Begriff 1</a:t>
            </a:r>
          </a:p>
          <a:p>
            <a:endParaRPr lang="de-DE" sz="1800"/>
          </a:p>
          <a:p>
            <a:r>
              <a:rPr lang="de-DE" sz="1800"/>
              <a:t>Zentraler Begriff 2</a:t>
            </a:r>
          </a:p>
          <a:p>
            <a:endParaRPr lang="de-DE" sz="1800"/>
          </a:p>
          <a:p>
            <a:r>
              <a:rPr lang="de-DE" sz="1800"/>
              <a:t>Zentraler Begriff 3</a:t>
            </a:r>
          </a:p>
          <a:p>
            <a:pPr marL="0" indent="0">
              <a:buNone/>
            </a:pPr>
            <a:endParaRPr lang="de-DE" sz="1800"/>
          </a:p>
          <a:p>
            <a:r>
              <a:rPr lang="de-DE" sz="1800"/>
              <a:t>Zentraler Begriff 4</a:t>
            </a:r>
          </a:p>
          <a:p>
            <a:endParaRPr lang="de-DE" sz="1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498528E-FDAD-4B46-A91C-6F43A08B0E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07750" y="170523"/>
            <a:ext cx="5735319" cy="6185827"/>
          </a:xfrm>
          <a:prstGeom prst="rect">
            <a:avLst/>
          </a:prstGeom>
          <a:effectLst/>
        </p:spPr>
      </p:pic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2AF61965-1934-4682-81D8-8B8DC71B1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898989"/>
                </a:solidFill>
              </a:rPr>
              <a:t>Masterarbeit Sebastian Kanz - April 2020</a:t>
            </a:r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96D3A932-650A-45AB-83F0-AB522FED7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1C7E-A55C-4B4B-A6BA-B5F245C85ED3}" type="slidenum">
              <a:rPr lang="de-DE" smtClean="0">
                <a:solidFill>
                  <a:srgbClr val="898989"/>
                </a:solidFill>
              </a:rPr>
              <a:t>9</a:t>
            </a:fld>
            <a:endParaRPr lang="de-DE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981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">
  <a:themeElements>
    <a:clrScheme name="Benutzerdefiniert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CECC"/>
      </a:accent1>
      <a:accent2>
        <a:srgbClr val="FFF2CC"/>
      </a:accent2>
      <a:accent3>
        <a:srgbClr val="E1D5E7"/>
      </a:accent3>
      <a:accent4>
        <a:srgbClr val="DAE8FC"/>
      </a:accent4>
      <a:accent5>
        <a:srgbClr val="D5E8D4"/>
      </a:accent5>
      <a:accent6>
        <a:srgbClr val="FFE6CC"/>
      </a:accent6>
      <a:hlink>
        <a:srgbClr val="CCCCCC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561</Words>
  <Application>Microsoft Office PowerPoint</Application>
  <PresentationFormat>Breitbild</PresentationFormat>
  <Paragraphs>190</Paragraphs>
  <Slides>21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</vt:lpstr>
      <vt:lpstr>Synergie von DLT und IOT: Anforderungsanalyse und praktische Verprobung</vt:lpstr>
      <vt:lpstr>Gliederung</vt:lpstr>
      <vt:lpstr>1 Einleitung</vt:lpstr>
      <vt:lpstr>Einleitung Motivation und These</vt:lpstr>
      <vt:lpstr>Einleitung</vt:lpstr>
      <vt:lpstr>Einleitung Motivation und These</vt:lpstr>
      <vt:lpstr>Einleitung IOT-Anwendungsfall: Pay-As-You-Use</vt:lpstr>
      <vt:lpstr>2 Theoretische Grundlagen</vt:lpstr>
      <vt:lpstr>Theoretische Grundlagen DLT</vt:lpstr>
      <vt:lpstr>Theoretische Grundlagen IOT</vt:lpstr>
      <vt:lpstr>3 Methodik &amp; Umsetzung</vt:lpstr>
      <vt:lpstr>Methodik &amp; Umsetzung Anforderungsevaluierung</vt:lpstr>
      <vt:lpstr>Methodik &amp; Umsetzung Auswahl relevanter DLTs</vt:lpstr>
      <vt:lpstr>Methodik &amp; Umsetzung Implementierung</vt:lpstr>
      <vt:lpstr>4 Ergebnisse</vt:lpstr>
      <vt:lpstr>Ergebnisse Anforderungserfüllung &amp; Validierung der These</vt:lpstr>
      <vt:lpstr>Ergebnisse Demo </vt:lpstr>
      <vt:lpstr>5 Fazit &amp; Ausblick</vt:lpstr>
      <vt:lpstr>Fazit &amp; Ausblick </vt:lpstr>
      <vt:lpstr>6 Diskussion</vt:lpstr>
      <vt:lpstr>Quellen / Literatur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Synergie von DLT und IOT: Anforderungsanalyse und praktische Verprobung</dc:title>
  <dc:creator>Sebastian</dc:creator>
  <cp:lastModifiedBy>Sebastian</cp:lastModifiedBy>
  <cp:revision>3</cp:revision>
  <dcterms:created xsi:type="dcterms:W3CDTF">2020-04-21T13:48:48Z</dcterms:created>
  <dcterms:modified xsi:type="dcterms:W3CDTF">2020-04-21T19:47:48Z</dcterms:modified>
</cp:coreProperties>
</file>